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65" r:id="rId2"/>
    <p:sldId id="479" r:id="rId3"/>
    <p:sldId id="480" r:id="rId4"/>
    <p:sldId id="483" r:id="rId5"/>
    <p:sldId id="484" r:id="rId6"/>
    <p:sldId id="485" r:id="rId7"/>
    <p:sldId id="486" r:id="rId8"/>
    <p:sldId id="487" r:id="rId9"/>
    <p:sldId id="488" r:id="rId10"/>
    <p:sldId id="489" r:id="rId11"/>
    <p:sldId id="490" r:id="rId12"/>
    <p:sldId id="491" r:id="rId13"/>
    <p:sldId id="492" r:id="rId14"/>
    <p:sldId id="493" r:id="rId15"/>
    <p:sldId id="494" r:id="rId16"/>
    <p:sldId id="495" r:id="rId17"/>
    <p:sldId id="496" r:id="rId18"/>
    <p:sldId id="509" r:id="rId19"/>
    <p:sldId id="504" r:id="rId20"/>
    <p:sldId id="498" r:id="rId21"/>
    <p:sldId id="499" r:id="rId22"/>
    <p:sldId id="505" r:id="rId23"/>
    <p:sldId id="506" r:id="rId24"/>
    <p:sldId id="507" r:id="rId25"/>
    <p:sldId id="508" r:id="rId26"/>
    <p:sldId id="500" r:id="rId27"/>
    <p:sldId id="476" r:id="rId28"/>
    <p:sldId id="510" r:id="rId2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57" autoAdjust="0"/>
    <p:restoredTop sz="94886" autoAdjust="0"/>
  </p:normalViewPr>
  <p:slideViewPr>
    <p:cSldViewPr>
      <p:cViewPr varScale="1">
        <p:scale>
          <a:sx n="83" d="100"/>
          <a:sy n="83" d="100"/>
        </p:scale>
        <p:origin x="634" y="91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0" d="100"/>
          <a:sy n="70" d="100"/>
        </p:scale>
        <p:origin x="-2814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DCDC0-B218-4AB4-BC3D-5BDA95A4B4A4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6CCD48-A15D-4990-8CF9-9D885E3A5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039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BAFD17-03A8-4AA5-B1E2-757E14898930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7DB796-275C-4F7F-B285-1DB096A83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23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29443654-36D2-41DD-BC1D-44FFCFE90E7A}" type="datetime3">
              <a:rPr lang="en-AU"/>
              <a:pPr/>
              <a:t>20 September, 2019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/>
              <a:t>Chapter 3 — Arithmetic for Computers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CF303D-E76F-4E97-A701-E5BAFCEFC9BE}" type="slidenum">
              <a:rPr lang="en-AU"/>
              <a:pPr/>
              <a:t>2</a:t>
            </a:fld>
            <a:endParaRPr lang="en-AU"/>
          </a:p>
        </p:txBody>
      </p:sp>
      <p:sp>
        <p:nvSpPr>
          <p:cNvPr id="24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F865463D-B704-4EF7-8ADD-8FF9AF0FE4E1}" type="datetime3">
              <a:rPr lang="en-AU"/>
              <a:pPr/>
              <a:t>20 September, 2019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/>
              <a:t>Chapter 3 — Arithmetic for Computers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4C47AB-FDF0-4EC2-BBA9-4B4F135544E9}" type="slidenum">
              <a:rPr lang="en-AU"/>
              <a:pPr/>
              <a:t>11</a:t>
            </a:fld>
            <a:endParaRPr lang="en-AU"/>
          </a:p>
        </p:txBody>
      </p:sp>
      <p:sp>
        <p:nvSpPr>
          <p:cNvPr id="28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ACFB37A7-FAD2-439C-9F92-7352736DEAA3}" type="datetime3">
              <a:rPr lang="en-AU"/>
              <a:pPr/>
              <a:t>20 September, 2019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/>
              <a:t>Chapter 3 — Arithmetic for Computers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E5EFFD-8C37-4B87-9E48-5357B04D00BB}" type="slidenum">
              <a:rPr lang="en-AU"/>
              <a:pPr/>
              <a:t>12</a:t>
            </a:fld>
            <a:endParaRPr lang="en-AU"/>
          </a:p>
        </p:txBody>
      </p:sp>
      <p:sp>
        <p:nvSpPr>
          <p:cNvPr id="28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545109BA-DF19-4634-AAD8-BBBC2FEF786E}" type="datetime3">
              <a:rPr lang="en-AU"/>
              <a:pPr/>
              <a:t>20 September, 2019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/>
              <a:t>Chapter 3 — Arithmetic for Computers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F40B27-45F7-493D-870F-606A52C7E341}" type="slidenum">
              <a:rPr lang="en-AU"/>
              <a:pPr/>
              <a:t>13</a:t>
            </a:fld>
            <a:endParaRPr lang="en-AU"/>
          </a:p>
        </p:txBody>
      </p:sp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AF380BFB-3CE7-48EE-9C5E-3EC439681473}" type="datetime3">
              <a:rPr lang="en-AU"/>
              <a:pPr/>
              <a:t>20 September, 2019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/>
              <a:t>Chapter 3 — Arithmetic for Computers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A41779-AF7B-418D-9BAA-0B58B6E0E247}" type="slidenum">
              <a:rPr lang="en-AU"/>
              <a:pPr/>
              <a:t>14</a:t>
            </a:fld>
            <a:endParaRPr lang="en-AU"/>
          </a:p>
        </p:txBody>
      </p:sp>
      <p:sp>
        <p:nvSpPr>
          <p:cNvPr id="286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FF597BCF-5426-4B96-9B3A-393FA0A03689}" type="datetime3">
              <a:rPr lang="en-AU"/>
              <a:pPr/>
              <a:t>20 September, 2019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/>
              <a:t>Chapter 3 — Arithmetic for Computers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6BD9A7-4531-43BC-9829-6ECA4B2BB7D5}" type="slidenum">
              <a:rPr lang="en-AU"/>
              <a:pPr/>
              <a:t>15</a:t>
            </a:fld>
            <a:endParaRPr lang="en-AU"/>
          </a:p>
        </p:txBody>
      </p:sp>
      <p:sp>
        <p:nvSpPr>
          <p:cNvPr id="288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8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7C7E4EA1-9C40-4775-BAC4-F3090CDC5577}" type="datetime3">
              <a:rPr lang="en-AU"/>
              <a:pPr/>
              <a:t>20 September, 2019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/>
              <a:t>Chapter 3 — Arithmetic for Computers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28256E-5F7A-42AE-B79A-990317DBB792}" type="slidenum">
              <a:rPr lang="en-AU"/>
              <a:pPr/>
              <a:t>16</a:t>
            </a:fld>
            <a:endParaRPr lang="en-AU"/>
          </a:p>
        </p:txBody>
      </p:sp>
      <p:sp>
        <p:nvSpPr>
          <p:cNvPr id="290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96C4C3F-546E-4FB6-BFD8-8F60D35E524C}" type="datetime3">
              <a:rPr lang="en-AU"/>
              <a:pPr/>
              <a:t>20 September, 2019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/>
              <a:t>Chapter 3 — Arithmetic for Computers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11F82E-C860-425E-8723-5A5096C2DB4F}" type="slidenum">
              <a:rPr lang="en-AU"/>
              <a:pPr/>
              <a:t>17</a:t>
            </a:fld>
            <a:endParaRPr lang="en-AU"/>
          </a:p>
        </p:txBody>
      </p:sp>
      <p:sp>
        <p:nvSpPr>
          <p:cNvPr id="296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buFont typeface="Times New Roman" panose="02020603050405020304" pitchFamily="18" charset="0"/>
              <a:buNone/>
            </a:pPr>
            <a:r>
              <a:rPr lang="en-US" altLang="en-US" sz="1300" smtClean="0">
                <a:solidFill>
                  <a:srgbClr val="000000"/>
                </a:solidFill>
                <a:latin typeface="Times New Roman" panose="02020603050405020304" pitchFamily="18" charset="0"/>
              </a:rPr>
              <a:t>September 4, 1997</a:t>
            </a:r>
          </a:p>
        </p:txBody>
      </p:sp>
      <p:sp>
        <p:nvSpPr>
          <p:cNvPr id="49155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88BDBFCE-5502-486F-B9DE-7F1F13F81ECE}" type="slidenum">
              <a:rPr lang="en-US" altLang="en-US" sz="13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18</a:t>
            </a:fld>
            <a:endParaRPr lang="en-US" altLang="en-US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9156" name="Text Box 1"/>
          <p:cNvSpPr txBox="1">
            <a:spLocks noChangeArrowheads="1"/>
          </p:cNvSpPr>
          <p:nvPr/>
        </p:nvSpPr>
        <p:spPr bwMode="auto">
          <a:xfrm>
            <a:off x="990600" y="768350"/>
            <a:ext cx="5118100" cy="38385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49157" name="Rectangle 2"/>
          <p:cNvSpPr>
            <a:spLocks noChangeArrowheads="1"/>
          </p:cNvSpPr>
          <p:nvPr>
            <p:ph type="body"/>
          </p:nvPr>
        </p:nvSpPr>
        <p:spPr>
          <a:xfrm>
            <a:off x="946150" y="4862513"/>
            <a:ext cx="5207000" cy="47037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6739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864931" algn="l"/>
                <a:tab pos="1729862" algn="l"/>
                <a:tab pos="2594793" algn="l"/>
                <a:tab pos="3459724" algn="l"/>
                <a:tab pos="4324655" algn="l"/>
                <a:tab pos="5189586" algn="l"/>
                <a:tab pos="6054517" algn="l"/>
                <a:tab pos="6919448" algn="l"/>
                <a:tab pos="7784379" algn="l"/>
                <a:tab pos="8649310" algn="l"/>
                <a:tab pos="9514241" algn="l"/>
              </a:tabLst>
              <a:defRPr sz="30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864931" algn="l"/>
                <a:tab pos="1729862" algn="l"/>
                <a:tab pos="2594793" algn="l"/>
                <a:tab pos="3459724" algn="l"/>
                <a:tab pos="4324655" algn="l"/>
                <a:tab pos="5189586" algn="l"/>
                <a:tab pos="6054517" algn="l"/>
                <a:tab pos="6919448" algn="l"/>
                <a:tab pos="7784379" algn="l"/>
                <a:tab pos="8649310" algn="l"/>
                <a:tab pos="9514241" algn="l"/>
              </a:tabLst>
              <a:defRPr sz="30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864931" algn="l"/>
                <a:tab pos="1729862" algn="l"/>
                <a:tab pos="2594793" algn="l"/>
                <a:tab pos="3459724" algn="l"/>
                <a:tab pos="4324655" algn="l"/>
                <a:tab pos="5189586" algn="l"/>
                <a:tab pos="6054517" algn="l"/>
                <a:tab pos="6919448" algn="l"/>
                <a:tab pos="7784379" algn="l"/>
                <a:tab pos="8649310" algn="l"/>
                <a:tab pos="9514241" algn="l"/>
              </a:tabLst>
              <a:defRPr sz="30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864931" algn="l"/>
                <a:tab pos="1729862" algn="l"/>
                <a:tab pos="2594793" algn="l"/>
                <a:tab pos="3459724" algn="l"/>
                <a:tab pos="4324655" algn="l"/>
                <a:tab pos="5189586" algn="l"/>
                <a:tab pos="6054517" algn="l"/>
                <a:tab pos="6919448" algn="l"/>
                <a:tab pos="7784379" algn="l"/>
                <a:tab pos="8649310" algn="l"/>
                <a:tab pos="9514241" algn="l"/>
              </a:tabLst>
              <a:defRPr sz="30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864931" algn="l"/>
                <a:tab pos="1729862" algn="l"/>
                <a:tab pos="2594793" algn="l"/>
                <a:tab pos="3459724" algn="l"/>
                <a:tab pos="4324655" algn="l"/>
                <a:tab pos="5189586" algn="l"/>
                <a:tab pos="6054517" algn="l"/>
                <a:tab pos="6919448" algn="l"/>
                <a:tab pos="7784379" algn="l"/>
                <a:tab pos="8649310" algn="l"/>
                <a:tab pos="9514241" algn="l"/>
              </a:tabLst>
              <a:defRPr sz="30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378560" indent="-216233" algn="ctr" defTabSz="43246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864931" algn="l"/>
                <a:tab pos="1729862" algn="l"/>
                <a:tab pos="2594793" algn="l"/>
                <a:tab pos="3459724" algn="l"/>
                <a:tab pos="4324655" algn="l"/>
                <a:tab pos="5189586" algn="l"/>
                <a:tab pos="6054517" algn="l"/>
                <a:tab pos="6919448" algn="l"/>
                <a:tab pos="7784379" algn="l"/>
                <a:tab pos="8649310" algn="l"/>
                <a:tab pos="9514241" algn="l"/>
              </a:tabLst>
              <a:defRPr sz="30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811026" indent="-216233" algn="ctr" defTabSz="43246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864931" algn="l"/>
                <a:tab pos="1729862" algn="l"/>
                <a:tab pos="2594793" algn="l"/>
                <a:tab pos="3459724" algn="l"/>
                <a:tab pos="4324655" algn="l"/>
                <a:tab pos="5189586" algn="l"/>
                <a:tab pos="6054517" algn="l"/>
                <a:tab pos="6919448" algn="l"/>
                <a:tab pos="7784379" algn="l"/>
                <a:tab pos="8649310" algn="l"/>
                <a:tab pos="9514241" algn="l"/>
              </a:tabLst>
              <a:defRPr sz="30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243491" indent="-216233" algn="ctr" defTabSz="43246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864931" algn="l"/>
                <a:tab pos="1729862" algn="l"/>
                <a:tab pos="2594793" algn="l"/>
                <a:tab pos="3459724" algn="l"/>
                <a:tab pos="4324655" algn="l"/>
                <a:tab pos="5189586" algn="l"/>
                <a:tab pos="6054517" algn="l"/>
                <a:tab pos="6919448" algn="l"/>
                <a:tab pos="7784379" algn="l"/>
                <a:tab pos="8649310" algn="l"/>
                <a:tab pos="9514241" algn="l"/>
              </a:tabLst>
              <a:defRPr sz="30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675957" indent="-216233" algn="ctr" defTabSz="43246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864931" algn="l"/>
                <a:tab pos="1729862" algn="l"/>
                <a:tab pos="2594793" algn="l"/>
                <a:tab pos="3459724" algn="l"/>
                <a:tab pos="4324655" algn="l"/>
                <a:tab pos="5189586" algn="l"/>
                <a:tab pos="6054517" algn="l"/>
                <a:tab pos="6919448" algn="l"/>
                <a:tab pos="7784379" algn="l"/>
                <a:tab pos="8649310" algn="l"/>
                <a:tab pos="9514241" algn="l"/>
              </a:tabLst>
              <a:defRPr sz="30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>
              <a:buFont typeface="Times New Roman" pitchFamily="18" charset="0"/>
              <a:buNone/>
            </a:pPr>
            <a:r>
              <a:rPr lang="en-US" sz="1200">
                <a:solidFill>
                  <a:srgbClr val="000000"/>
                </a:solidFill>
                <a:latin typeface="Times New Roman" pitchFamily="18" charset="0"/>
              </a:rPr>
              <a:t>September 4, 1997</a:t>
            </a:r>
          </a:p>
        </p:txBody>
      </p:sp>
      <p:sp>
        <p:nvSpPr>
          <p:cNvPr id="50179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864931" algn="l"/>
                <a:tab pos="1729862" algn="l"/>
                <a:tab pos="2594793" algn="l"/>
                <a:tab pos="3459724" algn="l"/>
                <a:tab pos="4324655" algn="l"/>
                <a:tab pos="5189586" algn="l"/>
                <a:tab pos="6054517" algn="l"/>
                <a:tab pos="6919448" algn="l"/>
                <a:tab pos="7784379" algn="l"/>
                <a:tab pos="8649310" algn="l"/>
                <a:tab pos="9514241" algn="l"/>
              </a:tabLst>
              <a:defRPr sz="30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864931" algn="l"/>
                <a:tab pos="1729862" algn="l"/>
                <a:tab pos="2594793" algn="l"/>
                <a:tab pos="3459724" algn="l"/>
                <a:tab pos="4324655" algn="l"/>
                <a:tab pos="5189586" algn="l"/>
                <a:tab pos="6054517" algn="l"/>
                <a:tab pos="6919448" algn="l"/>
                <a:tab pos="7784379" algn="l"/>
                <a:tab pos="8649310" algn="l"/>
                <a:tab pos="9514241" algn="l"/>
              </a:tabLst>
              <a:defRPr sz="30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864931" algn="l"/>
                <a:tab pos="1729862" algn="l"/>
                <a:tab pos="2594793" algn="l"/>
                <a:tab pos="3459724" algn="l"/>
                <a:tab pos="4324655" algn="l"/>
                <a:tab pos="5189586" algn="l"/>
                <a:tab pos="6054517" algn="l"/>
                <a:tab pos="6919448" algn="l"/>
                <a:tab pos="7784379" algn="l"/>
                <a:tab pos="8649310" algn="l"/>
                <a:tab pos="9514241" algn="l"/>
              </a:tabLst>
              <a:defRPr sz="30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864931" algn="l"/>
                <a:tab pos="1729862" algn="l"/>
                <a:tab pos="2594793" algn="l"/>
                <a:tab pos="3459724" algn="l"/>
                <a:tab pos="4324655" algn="l"/>
                <a:tab pos="5189586" algn="l"/>
                <a:tab pos="6054517" algn="l"/>
                <a:tab pos="6919448" algn="l"/>
                <a:tab pos="7784379" algn="l"/>
                <a:tab pos="8649310" algn="l"/>
                <a:tab pos="9514241" algn="l"/>
              </a:tabLst>
              <a:defRPr sz="30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864931" algn="l"/>
                <a:tab pos="1729862" algn="l"/>
                <a:tab pos="2594793" algn="l"/>
                <a:tab pos="3459724" algn="l"/>
                <a:tab pos="4324655" algn="l"/>
                <a:tab pos="5189586" algn="l"/>
                <a:tab pos="6054517" algn="l"/>
                <a:tab pos="6919448" algn="l"/>
                <a:tab pos="7784379" algn="l"/>
                <a:tab pos="8649310" algn="l"/>
                <a:tab pos="9514241" algn="l"/>
              </a:tabLst>
              <a:defRPr sz="30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378560" indent="-216233" algn="ctr" defTabSz="43246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864931" algn="l"/>
                <a:tab pos="1729862" algn="l"/>
                <a:tab pos="2594793" algn="l"/>
                <a:tab pos="3459724" algn="l"/>
                <a:tab pos="4324655" algn="l"/>
                <a:tab pos="5189586" algn="l"/>
                <a:tab pos="6054517" algn="l"/>
                <a:tab pos="6919448" algn="l"/>
                <a:tab pos="7784379" algn="l"/>
                <a:tab pos="8649310" algn="l"/>
                <a:tab pos="9514241" algn="l"/>
              </a:tabLst>
              <a:defRPr sz="30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811026" indent="-216233" algn="ctr" defTabSz="43246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864931" algn="l"/>
                <a:tab pos="1729862" algn="l"/>
                <a:tab pos="2594793" algn="l"/>
                <a:tab pos="3459724" algn="l"/>
                <a:tab pos="4324655" algn="l"/>
                <a:tab pos="5189586" algn="l"/>
                <a:tab pos="6054517" algn="l"/>
                <a:tab pos="6919448" algn="l"/>
                <a:tab pos="7784379" algn="l"/>
                <a:tab pos="8649310" algn="l"/>
                <a:tab pos="9514241" algn="l"/>
              </a:tabLst>
              <a:defRPr sz="30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243491" indent="-216233" algn="ctr" defTabSz="43246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864931" algn="l"/>
                <a:tab pos="1729862" algn="l"/>
                <a:tab pos="2594793" algn="l"/>
                <a:tab pos="3459724" algn="l"/>
                <a:tab pos="4324655" algn="l"/>
                <a:tab pos="5189586" algn="l"/>
                <a:tab pos="6054517" algn="l"/>
                <a:tab pos="6919448" algn="l"/>
                <a:tab pos="7784379" algn="l"/>
                <a:tab pos="8649310" algn="l"/>
                <a:tab pos="9514241" algn="l"/>
              </a:tabLst>
              <a:defRPr sz="30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675957" indent="-216233" algn="ctr" defTabSz="43246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864931" algn="l"/>
                <a:tab pos="1729862" algn="l"/>
                <a:tab pos="2594793" algn="l"/>
                <a:tab pos="3459724" algn="l"/>
                <a:tab pos="4324655" algn="l"/>
                <a:tab pos="5189586" algn="l"/>
                <a:tab pos="6054517" algn="l"/>
                <a:tab pos="6919448" algn="l"/>
                <a:tab pos="7784379" algn="l"/>
                <a:tab pos="8649310" algn="l"/>
                <a:tab pos="9514241" algn="l"/>
              </a:tabLst>
              <a:defRPr sz="30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>
              <a:buFont typeface="Times New Roman" pitchFamily="18" charset="0"/>
              <a:buNone/>
            </a:pPr>
            <a:fld id="{4B90EABE-AA01-4315-AB0E-F1DF4ECFAA34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>
                <a:buFont typeface="Times New Roman" pitchFamily="18" charset="0"/>
                <a:buNone/>
              </a:pPr>
              <a:t>19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0180" name="Text Box 1"/>
          <p:cNvSpPr txBox="1">
            <a:spLocks noChangeArrowheads="1"/>
          </p:cNvSpPr>
          <p:nvPr/>
        </p:nvSpPr>
        <p:spPr bwMode="auto">
          <a:xfrm>
            <a:off x="3885903" y="0"/>
            <a:ext cx="2972097" cy="458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3644" tIns="46652" rIns="93644" bIns="46652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r"/>
            <a:r>
              <a:rPr lang="en-US" sz="1200">
                <a:solidFill>
                  <a:srgbClr val="000000"/>
                </a:solidFill>
                <a:latin typeface="Times New Roman" pitchFamily="18" charset="0"/>
              </a:rPr>
              <a:t>September 4, 1997</a:t>
            </a:r>
          </a:p>
        </p:txBody>
      </p:sp>
      <p:sp>
        <p:nvSpPr>
          <p:cNvPr id="50181" name="Text Box 2"/>
          <p:cNvSpPr txBox="1">
            <a:spLocks noChangeArrowheads="1"/>
          </p:cNvSpPr>
          <p:nvPr/>
        </p:nvSpPr>
        <p:spPr bwMode="auto">
          <a:xfrm>
            <a:off x="3885903" y="8682869"/>
            <a:ext cx="2972097" cy="458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3644" tIns="46652" rIns="93644" bIns="46652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r"/>
            <a:fld id="{7146B2AA-344B-4D5A-A61F-2FA1DD601A27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/>
              <a:t>19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0182" name="Text Box 3"/>
          <p:cNvSpPr txBox="1">
            <a:spLocks noChangeArrowheads="1"/>
          </p:cNvSpPr>
          <p:nvPr/>
        </p:nvSpPr>
        <p:spPr bwMode="auto">
          <a:xfrm>
            <a:off x="1181696" y="684893"/>
            <a:ext cx="4499075" cy="34274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6493" tIns="43247" rIns="86493" bIns="43247" anchor="ctr"/>
          <a:lstStyle/>
          <a:p>
            <a:endParaRPr lang="en-US"/>
          </a:p>
        </p:txBody>
      </p:sp>
      <p:sp>
        <p:nvSpPr>
          <p:cNvPr id="50183" name="Rectangle 4"/>
          <p:cNvSpPr>
            <a:spLocks noGrp="1" noChangeArrowheads="1"/>
          </p:cNvSpPr>
          <p:nvPr>
            <p:ph type="body"/>
          </p:nvPr>
        </p:nvSpPr>
        <p:spPr>
          <a:xfrm>
            <a:off x="915294" y="4340680"/>
            <a:ext cx="5027414" cy="421065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61D99584-F883-4896-8B8E-CF3DA4F7790C}" type="datetime3">
              <a:rPr lang="en-AU"/>
              <a:pPr/>
              <a:t>20 September, 2019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/>
              <a:t>Chapter 3 — Arithmetic for Computers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B2A139-C9B8-495F-9696-20CA265579CB}" type="slidenum">
              <a:rPr lang="en-AU"/>
              <a:pPr/>
              <a:t>20</a:t>
            </a:fld>
            <a:endParaRPr lang="en-AU"/>
          </a:p>
        </p:txBody>
      </p:sp>
      <p:sp>
        <p:nvSpPr>
          <p:cNvPr id="301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1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6C859C06-0580-4ABA-916A-E1449A3C1B2E}" type="datetime3">
              <a:rPr lang="en-AU"/>
              <a:pPr/>
              <a:t>20 September, 2019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/>
              <a:t>Chapter 3 — Arithmetic for Computers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54DD01-0C4E-48E6-AD50-00E517018DEF}" type="slidenum">
              <a:rPr lang="en-AU"/>
              <a:pPr/>
              <a:t>3</a:t>
            </a:fld>
            <a:endParaRPr lang="en-AU"/>
          </a:p>
        </p:txBody>
      </p:sp>
      <p:sp>
        <p:nvSpPr>
          <p:cNvPr id="260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0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8C85F455-86BA-40AF-A0ED-4AD81067E9D9}" type="datetime3">
              <a:rPr lang="en-AU"/>
              <a:pPr/>
              <a:t>20 September, 2019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/>
              <a:t>Chapter 3 — Arithmetic for Computers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F2A9B7-A985-4565-8710-98FDE5A4523C}" type="slidenum">
              <a:rPr lang="en-AU"/>
              <a:pPr/>
              <a:t>21</a:t>
            </a:fld>
            <a:endParaRPr lang="en-AU"/>
          </a:p>
        </p:txBody>
      </p:sp>
      <p:sp>
        <p:nvSpPr>
          <p:cNvPr id="292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2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A87D6332-DCD0-4F93-B5FB-2CA5DE50C66C}" type="datetime3">
              <a:rPr lang="en-AU"/>
              <a:pPr/>
              <a:t>20 September, 2019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/>
              <a:t>Chapter 3 — Arithmetic for Computers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F1FD46-82BE-4E4E-9FF4-FA89676CBAA3}" type="slidenum">
              <a:rPr lang="en-AU"/>
              <a:pPr/>
              <a:t>26</a:t>
            </a:fld>
            <a:endParaRPr lang="en-AU"/>
          </a:p>
        </p:txBody>
      </p:sp>
      <p:sp>
        <p:nvSpPr>
          <p:cNvPr id="294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4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E91CDB5D-2812-4FCD-BF24-480162DA0CA8}" type="datetime3">
              <a:rPr lang="en-AU"/>
              <a:pPr/>
              <a:t>20 September, 2019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/>
              <a:t>Chapter 3 — Arithmetic for Computers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AA65DD-CACE-4CEE-93D1-CE793F3ED30F}" type="slidenum">
              <a:rPr lang="en-AU"/>
              <a:pPr/>
              <a:t>4</a:t>
            </a:fld>
            <a:endParaRPr lang="en-AU"/>
          </a:p>
        </p:txBody>
      </p:sp>
      <p:sp>
        <p:nvSpPr>
          <p:cNvPr id="266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5E1CC9BE-EB14-45C3-8E9B-D9E668E372E6}" type="datetime3">
              <a:rPr lang="en-AU"/>
              <a:pPr/>
              <a:t>20 September, 2019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/>
              <a:t>Chapter 3 — Arithmetic for Computers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D3AE88-FFD9-4288-9A26-2A91F56B33DE}" type="slidenum">
              <a:rPr lang="en-AU"/>
              <a:pPr/>
              <a:t>5</a:t>
            </a:fld>
            <a:endParaRPr lang="en-AU"/>
          </a:p>
        </p:txBody>
      </p:sp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66907BBD-07FC-448C-A4C5-8CFDC7BD86A4}" type="datetime3">
              <a:rPr lang="en-AU"/>
              <a:pPr/>
              <a:t>20 September, 2019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/>
              <a:t>Chapter 3 — Arithmetic for Computers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A9EBC0-CE40-4B70-995D-EC17AA1A509E}" type="slidenum">
              <a:rPr lang="en-AU"/>
              <a:pPr/>
              <a:t>6</a:t>
            </a:fld>
            <a:endParaRPr lang="en-AU"/>
          </a:p>
        </p:txBody>
      </p:sp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C4692A9B-6794-420A-A62E-6451FDFD9B05}" type="datetime3">
              <a:rPr lang="en-AU"/>
              <a:pPr/>
              <a:t>20 September, 2019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/>
              <a:t>Chapter 3 — Arithmetic for Computers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E2CB3F-5616-4E79-A8A4-6665F1DD1797}" type="slidenum">
              <a:rPr lang="en-AU"/>
              <a:pPr/>
              <a:t>7</a:t>
            </a:fld>
            <a:endParaRPr lang="en-AU"/>
          </a:p>
        </p:txBody>
      </p:sp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7DD56E32-DA77-4AFC-B8F7-4FAD780F8984}" type="datetime3">
              <a:rPr lang="en-AU"/>
              <a:pPr/>
              <a:t>20 September, 2019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/>
              <a:t>Chapter 3 — Arithmetic for Computers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1F5F23-4F05-4628-A904-2CD9D4F5C9B9}" type="slidenum">
              <a:rPr lang="en-AU"/>
              <a:pPr/>
              <a:t>8</a:t>
            </a:fld>
            <a:endParaRPr lang="en-AU"/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CB4E377D-C04D-48A0-9545-7FA1EC47D5AA}" type="datetime3">
              <a:rPr lang="en-AU"/>
              <a:pPr/>
              <a:t>20 September, 2019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/>
              <a:t>Chapter 3 — Arithmetic for Computers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9B6C6B-6C76-4B51-99A2-C33EAB824948}" type="slidenum">
              <a:rPr lang="en-AU"/>
              <a:pPr/>
              <a:t>9</a:t>
            </a:fld>
            <a:endParaRPr lang="en-AU"/>
          </a:p>
        </p:txBody>
      </p:sp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75A24C4C-B130-4E82-832C-323FD9A90058}" type="datetime3">
              <a:rPr lang="en-AU"/>
              <a:pPr/>
              <a:t>20 September, 2019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/>
              <a:t>Chapter 3 — Arithmetic for Computers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B59038-9635-49C0-86BE-C54F7DFE96EA}" type="slidenum">
              <a:rPr lang="en-AU"/>
              <a:pPr/>
              <a:t>10</a:t>
            </a:fld>
            <a:endParaRPr lang="en-AU"/>
          </a:p>
        </p:txBody>
      </p:sp>
      <p:sp>
        <p:nvSpPr>
          <p:cNvPr id="27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1588"/>
            <a:ext cx="1218723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3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1258464" y="1857658"/>
            <a:ext cx="6298036" cy="1482442"/>
          </a:xfrm>
          <a:prstGeom prst="rect">
            <a:avLst/>
          </a:prstGeom>
          <a:ln algn="ctr"/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4398" b="1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258464" y="3429000"/>
            <a:ext cx="5479648" cy="723098"/>
          </a:xfrm>
          <a:prstGeom prst="rect">
            <a:avLst/>
          </a:prstGeom>
          <a:ln algn="ctr"/>
        </p:spPr>
        <p:txBody>
          <a:bodyPr lIns="0" tIns="0" rIns="0" bIns="0" anchor="ctr" anchorCtr="0"/>
          <a:lstStyle>
            <a:lvl1pPr marL="0" indent="0">
              <a:buClrTx/>
              <a:buFontTx/>
              <a:buNone/>
              <a:defRPr sz="2398" i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Goes Here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67998" y="5552643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1" baseline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67998" y="6195812"/>
            <a:ext cx="5391150" cy="327457"/>
          </a:xfrm>
        </p:spPr>
        <p:txBody>
          <a:bodyPr anchor="t">
            <a:noAutofit/>
          </a:bodyPr>
          <a:lstStyle>
            <a:lvl1pPr marL="0" indent="0" algn="l">
              <a:buNone/>
              <a:defRPr sz="1800" b="0" baseline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67998" y="5870143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 baseline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1547504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6377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1"/>
            <a:ext cx="6060417" cy="5853113"/>
          </a:xfr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  <a:lvl2pPr>
              <a:defRPr sz="2800">
                <a:latin typeface="Arial" pitchFamily="34" charset="0"/>
                <a:cs typeface="Arial" pitchFamily="34" charset="0"/>
              </a:defRPr>
            </a:lvl2pPr>
            <a:lvl3pPr>
              <a:defRPr sz="2400">
                <a:latin typeface="Arial" pitchFamily="34" charset="0"/>
                <a:cs typeface="Arial" pitchFamily="34" charset="0"/>
              </a:defRPr>
            </a:lvl3pPr>
            <a:lvl4pPr>
              <a:defRPr sz="2000">
                <a:latin typeface="Arial" pitchFamily="34" charset="0"/>
                <a:cs typeface="Arial" pitchFamily="34" charset="0"/>
              </a:defRPr>
            </a:lvl4pPr>
            <a:lvl5pPr>
              <a:defRPr sz="2000">
                <a:latin typeface="Arial" pitchFamily="34" charset="0"/>
                <a:cs typeface="Arial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357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5452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1331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33824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589" y="274639"/>
            <a:ext cx="9853823" cy="5851525"/>
          </a:xfrm>
        </p:spPr>
        <p:txBody>
          <a:bodyPr vert="eaVert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18866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Pictur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6858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2957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6858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785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2576"/>
            <a:ext cx="2423616" cy="3635424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 bwMode="auto">
          <a:xfrm>
            <a:off x="1979612" y="4219724"/>
            <a:ext cx="56388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r">
              <a:spcBef>
                <a:spcPts val="0"/>
              </a:spcBef>
              <a:buSzTx/>
            </a:pPr>
            <a:r>
              <a:rPr lang="en-US" sz="2800" i="0" dirty="0" smtClean="0">
                <a:latin typeface="Arial" pitchFamily="34" charset="0"/>
                <a:cs typeface="Arial" pitchFamily="34" charset="0"/>
              </a:rPr>
              <a:t>Dr Ganesh </a:t>
            </a:r>
            <a:r>
              <a:rPr lang="en-US" sz="2800" i="0" dirty="0" err="1" smtClean="0">
                <a:latin typeface="Arial" pitchFamily="34" charset="0"/>
                <a:cs typeface="Arial" pitchFamily="34" charset="0"/>
              </a:rPr>
              <a:t>Neelakanta</a:t>
            </a:r>
            <a:r>
              <a:rPr lang="en-US" sz="2800" i="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i="0" dirty="0" err="1" smtClean="0">
                <a:latin typeface="Arial" pitchFamily="34" charset="0"/>
                <a:cs typeface="Arial" pitchFamily="34" charset="0"/>
              </a:rPr>
              <a:t>Iyer</a:t>
            </a:r>
            <a:endParaRPr lang="en-US" sz="2800" i="0" dirty="0" smtClean="0">
              <a:latin typeface="Arial" pitchFamily="34" charset="0"/>
              <a:cs typeface="Arial" pitchFamily="34" charset="0"/>
            </a:endParaRPr>
          </a:p>
          <a:p>
            <a:pPr algn="r">
              <a:spcBef>
                <a:spcPts val="0"/>
              </a:spcBef>
              <a:buSzTx/>
            </a:pPr>
            <a:endParaRPr lang="en-US" sz="2800" i="0" dirty="0" smtClean="0">
              <a:latin typeface="Arial" pitchFamily="34" charset="0"/>
              <a:cs typeface="Arial" pitchFamily="34" charset="0"/>
            </a:endParaRPr>
          </a:p>
          <a:p>
            <a:pPr algn="r">
              <a:spcBef>
                <a:spcPts val="0"/>
              </a:spcBef>
              <a:buSzTx/>
            </a:pPr>
            <a:r>
              <a:rPr lang="en-US" sz="2800" i="0" dirty="0" smtClean="0">
                <a:latin typeface="Arial" pitchFamily="34" charset="0"/>
                <a:cs typeface="Arial" pitchFamily="34" charset="0"/>
              </a:rPr>
              <a:t>ni_amrita@progress.com</a:t>
            </a:r>
            <a:endParaRPr lang="en-US" sz="2800" i="0" dirty="0">
              <a:latin typeface="Arial" pitchFamily="34" charset="0"/>
              <a:cs typeface="Arial" pitchFamily="34" charset="0"/>
            </a:endParaRPr>
          </a:p>
          <a:p>
            <a:pPr algn="r">
              <a:spcBef>
                <a:spcPts val="0"/>
              </a:spcBef>
              <a:buSzTx/>
            </a:pPr>
            <a:r>
              <a:rPr lang="en-US" sz="2800" i="0" dirty="0">
                <a:latin typeface="Arial" pitchFamily="34" charset="0"/>
                <a:cs typeface="Arial" pitchFamily="34" charset="0"/>
              </a:rPr>
              <a:t>ganesh.vigneswara@gmail.com </a:t>
            </a:r>
          </a:p>
        </p:txBody>
      </p:sp>
      <p:pic>
        <p:nvPicPr>
          <p:cNvPr id="8" name="Picture 4" descr="Image result for thank you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2" y="1143000"/>
            <a:ext cx="3867891" cy="273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152400"/>
            <a:ext cx="2820821" cy="282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0507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1331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AutoShape 2" descr="Image result for amrita logo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7085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6137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99045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8012" y="1600200"/>
            <a:ext cx="5486400" cy="4525963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99212" y="1600200"/>
            <a:ext cx="5486399" cy="4525963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6088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99807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375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0569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5194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background texture design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989"/>
          <a:stretch/>
        </p:blipFill>
        <p:spPr bwMode="auto">
          <a:xfrm>
            <a:off x="-2" y="14130"/>
            <a:ext cx="12188825" cy="685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2819400"/>
            <a:ext cx="10056971" cy="1143000"/>
          </a:xfrm>
        </p:spPr>
        <p:txBody>
          <a:bodyPr/>
          <a:lstStyle>
            <a:lvl1pPr>
              <a:defRPr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25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with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6" name="Picture 18" descr="Image result for background texture design elephant body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355" y="7936"/>
            <a:ext cx="12206179" cy="686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2819400"/>
            <a:ext cx="10056971" cy="1143000"/>
          </a:xfrm>
        </p:spPr>
        <p:txBody>
          <a:bodyPr/>
          <a:lstStyle>
            <a:lvl1pPr>
              <a:defRPr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AutoShape 2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8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2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4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703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with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background texture design peacock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57" t="9738" r="257" b="9738"/>
          <a:stretch/>
        </p:blipFill>
        <p:spPr bwMode="auto">
          <a:xfrm>
            <a:off x="-30491" y="-4795"/>
            <a:ext cx="12219316" cy="688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2819400"/>
            <a:ext cx="10056971" cy="1143000"/>
          </a:xfrm>
        </p:spPr>
        <p:txBody>
          <a:bodyPr/>
          <a:lstStyle>
            <a:lvl1pPr>
              <a:defRPr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AutoShape 2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8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2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4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409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 smtClean="0"/>
              <a:t>Dr</a:t>
            </a:r>
            <a:r>
              <a:rPr lang="en-US" dirty="0" smtClean="0"/>
              <a:t> Ganesh </a:t>
            </a:r>
            <a:r>
              <a:rPr lang="en-US" dirty="0" err="1" smtClean="0"/>
              <a:t>Neelakanta</a:t>
            </a:r>
            <a:r>
              <a:rPr lang="en-US" dirty="0" smtClean="0"/>
              <a:t> </a:t>
            </a:r>
            <a:r>
              <a:rPr lang="en-US" dirty="0" err="1" smtClean="0"/>
              <a:t>Iyer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DB6DB-7499-4228-9BC0-66809057D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55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3" r:id="rId7"/>
    <p:sldLayoutId id="2147483664" r:id="rId8"/>
    <p:sldLayoutId id="2147483665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1" r:id="rId15"/>
    <p:sldLayoutId id="2147483662" r:id="rId16"/>
    <p:sldLayoutId id="2147483660" r:id="rId17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258464" y="1857658"/>
            <a:ext cx="9865148" cy="148244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15CSE301 </a:t>
            </a:r>
            <a:br>
              <a:rPr lang="en-US" dirty="0" smtClean="0"/>
            </a:br>
            <a:r>
              <a:rPr lang="en-US" dirty="0" smtClean="0"/>
              <a:t>Computer Organization and Architecture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Floating point representation</a:t>
            </a:r>
          </a:p>
          <a:p>
            <a:r>
              <a:rPr lang="en-US" dirty="0" err="1" smtClean="0"/>
              <a:t>Arthmetic</a:t>
            </a:r>
            <a:endParaRPr lang="en-US" dirty="0" smtClean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Dr</a:t>
            </a:r>
            <a:r>
              <a:rPr lang="en-US" dirty="0" smtClean="0"/>
              <a:t> Ganesh </a:t>
            </a:r>
            <a:r>
              <a:rPr lang="en-US" dirty="0" err="1" smtClean="0"/>
              <a:t>Neelakanta</a:t>
            </a:r>
            <a:r>
              <a:rPr lang="en-US" dirty="0" smtClean="0"/>
              <a:t> </a:t>
            </a:r>
            <a:r>
              <a:rPr lang="en-US" dirty="0" err="1" smtClean="0"/>
              <a:t>Iyer</a:t>
            </a:r>
            <a:r>
              <a:rPr lang="en-US" dirty="0"/>
              <a:t>	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Amrita </a:t>
            </a:r>
            <a:r>
              <a:rPr lang="en-US" dirty="0" err="1" smtClean="0"/>
              <a:t>Vishwa</a:t>
            </a:r>
            <a:r>
              <a:rPr lang="en-US" dirty="0" smtClean="0"/>
              <a:t> </a:t>
            </a:r>
            <a:r>
              <a:rPr lang="en-US" dirty="0" err="1" smtClean="0"/>
              <a:t>Vidyapeetham</a:t>
            </a:r>
            <a:r>
              <a:rPr lang="en-US" dirty="0" smtClean="0"/>
              <a:t>, Coimbatore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Associate Professor, </a:t>
            </a:r>
            <a:r>
              <a:rPr lang="en-US" dirty="0" err="1" smtClean="0"/>
              <a:t>Dept</a:t>
            </a:r>
            <a:r>
              <a:rPr lang="en-US" dirty="0" smtClean="0"/>
              <a:t> of Computer Science and </a:t>
            </a:r>
            <a:r>
              <a:rPr lang="en-US" dirty="0" err="1" smtClean="0"/>
              <a:t>Engg</a:t>
            </a:r>
            <a:endParaRPr lang="en-US" dirty="0"/>
          </a:p>
        </p:txBody>
      </p:sp>
      <p:pic>
        <p:nvPicPr>
          <p:cNvPr id="1026" name="Picture 2" descr="C:\Users\ni_ganesh\Pictures\15281021053838327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12" y="-304800"/>
            <a:ext cx="3901456" cy="195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637110" y="5105400"/>
            <a:ext cx="54864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2400" b="1" u="sng" dirty="0" smtClean="0">
                <a:solidFill>
                  <a:schemeClr val="bg1"/>
                </a:solidFill>
                <a:latin typeface="FranklinGothic-Heavy"/>
              </a:rPr>
              <a:t>Reference:</a:t>
            </a:r>
          </a:p>
          <a:p>
            <a:r>
              <a:rPr lang="en-IE" sz="2400" b="1" dirty="0" smtClean="0">
                <a:solidFill>
                  <a:schemeClr val="bg1"/>
                </a:solidFill>
                <a:latin typeface="FranklinGothic-Heavy"/>
              </a:rPr>
              <a:t>Chapter 3</a:t>
            </a:r>
          </a:p>
          <a:p>
            <a:r>
              <a:rPr lang="en-IE" dirty="0" smtClean="0">
                <a:solidFill>
                  <a:schemeClr val="bg1"/>
                </a:solidFill>
                <a:latin typeface="FranklinGothic-Heavy"/>
              </a:rPr>
              <a:t>Computer </a:t>
            </a:r>
            <a:r>
              <a:rPr lang="en-IE" dirty="0">
                <a:solidFill>
                  <a:schemeClr val="bg1"/>
                </a:solidFill>
                <a:latin typeface="FranklinGothic-Heavy"/>
              </a:rPr>
              <a:t>Organization and </a:t>
            </a:r>
            <a:r>
              <a:rPr lang="en-IE" dirty="0" smtClean="0">
                <a:solidFill>
                  <a:schemeClr val="bg1"/>
                </a:solidFill>
                <a:latin typeface="FranklinGothic-Heavy"/>
              </a:rPr>
              <a:t>Design, The hardware / software interface,</a:t>
            </a:r>
            <a:r>
              <a:rPr lang="pt-BR" dirty="0" smtClean="0">
                <a:solidFill>
                  <a:schemeClr val="bg1"/>
                </a:solidFill>
                <a:latin typeface="FranklinGothic-Heavy"/>
              </a:rPr>
              <a:t> 3rd Edition </a:t>
            </a:r>
          </a:p>
          <a:p>
            <a:endParaRPr lang="en-IE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43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Chapter 3 — Arithmetic for Computers — </a:t>
            </a:r>
            <a:fld id="{64A4DB9F-D1D3-4714-BDCD-F0B42107DC1B}" type="slidenum">
              <a:rPr lang="en-AU"/>
              <a:pPr/>
              <a:t>10</a:t>
            </a:fld>
            <a:endParaRPr lang="en-AU"/>
          </a:p>
        </p:txBody>
      </p:sp>
      <p:pic>
        <p:nvPicPr>
          <p:cNvPr id="277513" name="Picture 9" descr="f03-10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22" y="1196975"/>
            <a:ext cx="5353772" cy="530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7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Division Hardware</a:t>
            </a:r>
            <a:endParaRPr lang="en-AU"/>
          </a:p>
        </p:txBody>
      </p:sp>
      <p:sp>
        <p:nvSpPr>
          <p:cNvPr id="277509" name="AutoShape 5"/>
          <p:cNvSpPr>
            <a:spLocks/>
          </p:cNvSpPr>
          <p:nvPr/>
        </p:nvSpPr>
        <p:spPr bwMode="auto">
          <a:xfrm>
            <a:off x="8781879" y="5516563"/>
            <a:ext cx="2304450" cy="330200"/>
          </a:xfrm>
          <a:prstGeom prst="borderCallout1">
            <a:avLst>
              <a:gd name="adj1" fmla="val 34616"/>
              <a:gd name="adj2" fmla="val -4407"/>
              <a:gd name="adj3" fmla="val -157213"/>
              <a:gd name="adj4" fmla="val -3213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600"/>
              <a:t>Initially dividend</a:t>
            </a:r>
            <a:endParaRPr lang="en-AU" sz="1600"/>
          </a:p>
        </p:txBody>
      </p:sp>
      <p:sp>
        <p:nvSpPr>
          <p:cNvPr id="277510" name="AutoShape 6"/>
          <p:cNvSpPr>
            <a:spLocks/>
          </p:cNvSpPr>
          <p:nvPr/>
        </p:nvSpPr>
        <p:spPr bwMode="auto">
          <a:xfrm>
            <a:off x="9454805" y="1484313"/>
            <a:ext cx="2111883" cy="576262"/>
          </a:xfrm>
          <a:prstGeom prst="borderCallout1">
            <a:avLst>
              <a:gd name="adj1" fmla="val 19833"/>
              <a:gd name="adj2" fmla="val -4810"/>
              <a:gd name="adj3" fmla="val 155648"/>
              <a:gd name="adj4" fmla="val -3446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600"/>
              <a:t>Initially divisor in left half</a:t>
            </a:r>
            <a:endParaRPr lang="en-AU" sz="1600"/>
          </a:p>
        </p:txBody>
      </p:sp>
      <p:pic>
        <p:nvPicPr>
          <p:cNvPr id="277511" name="Picture 7" descr="f03-09-P37449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188" y="2349500"/>
            <a:ext cx="5899730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953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Chapter 3 — Arithmetic for Computers — </a:t>
            </a:r>
            <a:fld id="{A70842E9-AD1B-4DBE-9C51-5674F423F72B}" type="slidenum">
              <a:rPr lang="en-AU"/>
              <a:pPr/>
              <a:t>11</a:t>
            </a:fld>
            <a:endParaRPr lang="en-AU"/>
          </a:p>
        </p:txBody>
      </p:sp>
      <p:pic>
        <p:nvPicPr>
          <p:cNvPr id="279558" name="Picture 6" descr="f03-12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230" y="1484313"/>
            <a:ext cx="7118612" cy="272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9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Optimized Divider</a:t>
            </a:r>
            <a:endParaRPr lang="en-AU"/>
          </a:p>
        </p:txBody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047" y="4583114"/>
            <a:ext cx="11024962" cy="1654175"/>
          </a:xfrm>
        </p:spPr>
        <p:txBody>
          <a:bodyPr/>
          <a:lstStyle/>
          <a:p>
            <a:r>
              <a:rPr lang="en-US" sz="2800"/>
              <a:t>One cycle per partial-remainder subtraction</a:t>
            </a:r>
          </a:p>
          <a:p>
            <a:r>
              <a:rPr lang="en-US" sz="2800"/>
              <a:t>Looks a lot like a multiplier!</a:t>
            </a:r>
          </a:p>
          <a:p>
            <a:pPr lvl="1"/>
            <a:r>
              <a:rPr lang="en-US" sz="2400"/>
              <a:t>Same hardware can be used for both</a:t>
            </a:r>
            <a:endParaRPr lang="en-AU" sz="2400"/>
          </a:p>
        </p:txBody>
      </p:sp>
    </p:spTree>
    <p:extLst>
      <p:ext uri="{BB962C8B-B14F-4D97-AF65-F5344CB8AC3E}">
        <p14:creationId xmlns:p14="http://schemas.microsoft.com/office/powerpoint/2010/main" val="182452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Chapter 3 — Arithmetic for Computers — </a:t>
            </a:r>
            <a:fld id="{72BB7331-AC15-4A9A-BB94-CD99B9814B13}" type="slidenum">
              <a:rPr lang="en-AU"/>
              <a:pPr/>
              <a:t>12</a:t>
            </a:fld>
            <a:endParaRPr lang="en-AU"/>
          </a:p>
        </p:txBody>
      </p:sp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Faster Division</a:t>
            </a:r>
            <a:endParaRPr lang="en-AU"/>
          </a:p>
        </p:txBody>
      </p:sp>
      <p:sp>
        <p:nvSpPr>
          <p:cNvPr id="281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Can’t use parallel hardware as in multiplier</a:t>
            </a:r>
          </a:p>
          <a:p>
            <a:pPr lvl="1"/>
            <a:r>
              <a:rPr lang="en-US"/>
              <a:t>Subtraction is conditional on sign of remainder</a:t>
            </a:r>
          </a:p>
          <a:p>
            <a:r>
              <a:rPr lang="en-US"/>
              <a:t>Faster dividers (e.g. SRT devision) generate multiple quotient bits per step</a:t>
            </a:r>
          </a:p>
          <a:p>
            <a:pPr lvl="1"/>
            <a:r>
              <a:rPr lang="en-US"/>
              <a:t>Still require multiple steps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143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Chapter 3 — Arithmetic for Computers — </a:t>
            </a:r>
            <a:fld id="{10D5E0CC-F57C-45E9-AA7B-1C1612D080E1}" type="slidenum">
              <a:rPr lang="en-AU"/>
              <a:pPr/>
              <a:t>13</a:t>
            </a:fld>
            <a:endParaRPr lang="en-AU"/>
          </a:p>
        </p:txBody>
      </p:sp>
      <p:sp>
        <p:nvSpPr>
          <p:cNvPr id="283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MIPS Division</a:t>
            </a:r>
            <a:endParaRPr lang="en-AU"/>
          </a:p>
        </p:txBody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Use HI/LO registers for result</a:t>
            </a:r>
          </a:p>
          <a:p>
            <a:pPr lvl="1"/>
            <a:r>
              <a:rPr lang="en-US"/>
              <a:t>HI: 32-bit remainder</a:t>
            </a:r>
          </a:p>
          <a:p>
            <a:pPr lvl="1"/>
            <a:r>
              <a:rPr lang="en-US"/>
              <a:t>LO: 32-bit quotient</a:t>
            </a:r>
          </a:p>
          <a:p>
            <a:r>
              <a:rPr lang="en-US"/>
              <a:t>Instructions</a:t>
            </a:r>
          </a:p>
          <a:p>
            <a:pPr lvl="1"/>
            <a:r>
              <a:rPr lang="en-US">
                <a:latin typeface="Lucida Console" pitchFamily="49" charset="0"/>
              </a:rPr>
              <a:t>div rs, rt  /  divu rs, rt</a:t>
            </a:r>
          </a:p>
          <a:p>
            <a:pPr lvl="1"/>
            <a:r>
              <a:rPr lang="en-US"/>
              <a:t>No overflow or divide-by-0 checking</a:t>
            </a:r>
          </a:p>
          <a:p>
            <a:pPr lvl="2"/>
            <a:r>
              <a:rPr lang="en-US"/>
              <a:t>Software must perform checks if required</a:t>
            </a:r>
          </a:p>
          <a:p>
            <a:pPr lvl="1"/>
            <a:r>
              <a:rPr lang="en-US"/>
              <a:t>Use </a:t>
            </a:r>
            <a:r>
              <a:rPr lang="en-US">
                <a:latin typeface="Lucida Console" pitchFamily="49" charset="0"/>
              </a:rPr>
              <a:t>mfhi</a:t>
            </a:r>
            <a:r>
              <a:rPr lang="en-US"/>
              <a:t>, </a:t>
            </a:r>
            <a:r>
              <a:rPr lang="en-US">
                <a:latin typeface="Lucida Console" pitchFamily="49" charset="0"/>
              </a:rPr>
              <a:t>mflo</a:t>
            </a:r>
            <a:r>
              <a:rPr lang="en-US"/>
              <a:t> to access result</a:t>
            </a:r>
          </a:p>
        </p:txBody>
      </p:sp>
    </p:spTree>
    <p:extLst>
      <p:ext uri="{BB962C8B-B14F-4D97-AF65-F5344CB8AC3E}">
        <p14:creationId xmlns:p14="http://schemas.microsoft.com/office/powerpoint/2010/main" val="81224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Chapter 3 — Arithmetic for Computers — </a:t>
            </a:r>
            <a:fld id="{D0D3908F-C246-4EB5-A64E-BF9094C043DE}" type="slidenum">
              <a:rPr lang="en-AU"/>
              <a:pPr/>
              <a:t>14</a:t>
            </a:fld>
            <a:endParaRPr lang="en-AU"/>
          </a:p>
        </p:txBody>
      </p:sp>
      <p:sp>
        <p:nvSpPr>
          <p:cNvPr id="285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Floating Point</a:t>
            </a:r>
            <a:endParaRPr lang="en-AU"/>
          </a:p>
        </p:txBody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Representation for non-integral numbers</a:t>
            </a:r>
          </a:p>
          <a:p>
            <a:pPr lvl="1"/>
            <a:r>
              <a:rPr lang="en-US"/>
              <a:t>Including very small and very large numbers</a:t>
            </a:r>
          </a:p>
          <a:p>
            <a:r>
              <a:rPr lang="en-US"/>
              <a:t>Like scientific notation</a:t>
            </a:r>
          </a:p>
          <a:p>
            <a:pPr lvl="1"/>
            <a:r>
              <a:rPr lang="en-US"/>
              <a:t>–2.34 × 10</a:t>
            </a:r>
            <a:r>
              <a:rPr lang="en-US" baseline="30000"/>
              <a:t>56</a:t>
            </a:r>
            <a:endParaRPr lang="en-US"/>
          </a:p>
          <a:p>
            <a:pPr lvl="1"/>
            <a:r>
              <a:rPr lang="en-US"/>
              <a:t>+0.002 × 10</a:t>
            </a:r>
            <a:r>
              <a:rPr lang="en-US" baseline="30000"/>
              <a:t>–4</a:t>
            </a:r>
            <a:endParaRPr lang="en-US"/>
          </a:p>
          <a:p>
            <a:pPr lvl="1"/>
            <a:r>
              <a:rPr lang="en-US"/>
              <a:t>+987.02 × 10</a:t>
            </a:r>
            <a:r>
              <a:rPr lang="en-US" baseline="30000"/>
              <a:t>9</a:t>
            </a:r>
            <a:endParaRPr lang="en-US"/>
          </a:p>
          <a:p>
            <a:r>
              <a:rPr lang="en-US"/>
              <a:t>In binary</a:t>
            </a:r>
          </a:p>
          <a:p>
            <a:pPr lvl="1"/>
            <a:r>
              <a:rPr lang="en-US">
                <a:cs typeface="Arial" charset="0"/>
              </a:rPr>
              <a:t>±1.</a:t>
            </a:r>
            <a:r>
              <a:rPr lang="en-US" i="1">
                <a:cs typeface="Arial" charset="0"/>
              </a:rPr>
              <a:t>xxxxxxx</a:t>
            </a:r>
            <a:r>
              <a:rPr lang="en-US" baseline="-25000">
                <a:cs typeface="Arial" charset="0"/>
              </a:rPr>
              <a:t>2</a:t>
            </a:r>
            <a:r>
              <a:rPr lang="en-US">
                <a:cs typeface="Arial" charset="0"/>
              </a:rPr>
              <a:t> × 2</a:t>
            </a:r>
            <a:r>
              <a:rPr lang="en-US" i="1" baseline="30000">
                <a:cs typeface="Arial" charset="0"/>
              </a:rPr>
              <a:t>yyyy</a:t>
            </a:r>
          </a:p>
          <a:p>
            <a:r>
              <a:rPr lang="en-US"/>
              <a:t>Types </a:t>
            </a:r>
            <a:r>
              <a:rPr lang="en-US">
                <a:latin typeface="Lucida Console" pitchFamily="49" charset="0"/>
              </a:rPr>
              <a:t>float</a:t>
            </a:r>
            <a:r>
              <a:rPr lang="en-US"/>
              <a:t> and </a:t>
            </a:r>
            <a:r>
              <a:rPr lang="en-US">
                <a:latin typeface="Lucida Console" pitchFamily="49" charset="0"/>
              </a:rPr>
              <a:t>double</a:t>
            </a:r>
            <a:r>
              <a:rPr lang="en-US"/>
              <a:t> in C</a:t>
            </a:r>
            <a:endParaRPr lang="en-AU"/>
          </a:p>
        </p:txBody>
      </p:sp>
      <p:sp>
        <p:nvSpPr>
          <p:cNvPr id="285700" name="AutoShape 4"/>
          <p:cNvSpPr>
            <a:spLocks/>
          </p:cNvSpPr>
          <p:nvPr/>
        </p:nvSpPr>
        <p:spPr bwMode="auto">
          <a:xfrm>
            <a:off x="6957788" y="2924175"/>
            <a:ext cx="2010310" cy="401638"/>
          </a:xfrm>
          <a:prstGeom prst="borderCallout1">
            <a:avLst>
              <a:gd name="adj1" fmla="val 28458"/>
              <a:gd name="adj2" fmla="val -5051"/>
              <a:gd name="adj3" fmla="val 28458"/>
              <a:gd name="adj4" fmla="val -9105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normalized</a:t>
            </a:r>
            <a:endParaRPr lang="en-AU"/>
          </a:p>
        </p:txBody>
      </p:sp>
      <p:sp>
        <p:nvSpPr>
          <p:cNvPr id="285701" name="AutoShape 5"/>
          <p:cNvSpPr>
            <a:spLocks/>
          </p:cNvSpPr>
          <p:nvPr/>
        </p:nvSpPr>
        <p:spPr bwMode="auto">
          <a:xfrm>
            <a:off x="7533371" y="3573464"/>
            <a:ext cx="2592242" cy="401637"/>
          </a:xfrm>
          <a:prstGeom prst="borderCallout1">
            <a:avLst>
              <a:gd name="adj1" fmla="val 28458"/>
              <a:gd name="adj2" fmla="val -3917"/>
              <a:gd name="adj3" fmla="val -2370"/>
              <a:gd name="adj4" fmla="val -8726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not normalized</a:t>
            </a:r>
            <a:endParaRPr lang="en-AU"/>
          </a:p>
        </p:txBody>
      </p:sp>
      <p:sp>
        <p:nvSpPr>
          <p:cNvPr id="285702" name="Line 6"/>
          <p:cNvSpPr>
            <a:spLocks noChangeShapeType="1"/>
          </p:cNvSpPr>
          <p:nvPr/>
        </p:nvSpPr>
        <p:spPr bwMode="auto">
          <a:xfrm flipH="1">
            <a:off x="5421488" y="3790950"/>
            <a:ext cx="2016659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8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Chapter 3 — Arithmetic for Computers — </a:t>
            </a:r>
            <a:fld id="{B2A7EF27-9D1A-4672-8D16-6059D2D36660}" type="slidenum">
              <a:rPr lang="en-AU"/>
              <a:pPr/>
              <a:t>15</a:t>
            </a:fld>
            <a:endParaRPr lang="en-AU"/>
          </a:p>
        </p:txBody>
      </p:sp>
      <p:sp>
        <p:nvSpPr>
          <p:cNvPr id="287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Floating Point Standard</a:t>
            </a:r>
            <a:endParaRPr lang="en-AU"/>
          </a:p>
        </p:txBody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Defined by IEEE </a:t>
            </a:r>
            <a:r>
              <a:rPr lang="en-US" dirty="0" err="1"/>
              <a:t>Std</a:t>
            </a:r>
            <a:r>
              <a:rPr lang="en-US" dirty="0"/>
              <a:t> 754-1985</a:t>
            </a:r>
          </a:p>
          <a:p>
            <a:r>
              <a:rPr lang="en-US" dirty="0"/>
              <a:t>Developed in response to divergence of representations</a:t>
            </a:r>
          </a:p>
          <a:p>
            <a:pPr lvl="1"/>
            <a:r>
              <a:rPr lang="en-US" dirty="0"/>
              <a:t>Portability issues for scientific code</a:t>
            </a:r>
          </a:p>
          <a:p>
            <a:r>
              <a:rPr lang="en-US" dirty="0"/>
              <a:t>Now almost universally adopted</a:t>
            </a:r>
          </a:p>
          <a:p>
            <a:r>
              <a:rPr lang="en-US" dirty="0"/>
              <a:t>Two representations</a:t>
            </a:r>
          </a:p>
          <a:p>
            <a:pPr lvl="1"/>
            <a:r>
              <a:rPr lang="en-US" dirty="0"/>
              <a:t>Single precision (32-bit)</a:t>
            </a:r>
          </a:p>
          <a:p>
            <a:pPr lvl="1"/>
            <a:r>
              <a:rPr lang="en-US" dirty="0"/>
              <a:t>Double precision (64-bit)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8276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Chapter 3 — Arithmetic for Computers — </a:t>
            </a:r>
            <a:fld id="{E50A102E-DF34-4E9F-8DCE-B84F705A6C69}" type="slidenum">
              <a:rPr lang="en-AU"/>
              <a:pPr/>
              <a:t>16</a:t>
            </a:fld>
            <a:endParaRPr lang="en-AU"/>
          </a:p>
        </p:txBody>
      </p:sp>
      <p:sp>
        <p:nvSpPr>
          <p:cNvPr id="289802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IEEE Floating-Point Format</a:t>
            </a:r>
          </a:p>
        </p:txBody>
      </p:sp>
      <p:sp>
        <p:nvSpPr>
          <p:cNvPr id="289803" name="Rectangle 11"/>
          <p:cNvSpPr>
            <a:spLocks noGrp="1" noChangeArrowheads="1"/>
          </p:cNvSpPr>
          <p:nvPr>
            <p:ph type="body" idx="1"/>
          </p:nvPr>
        </p:nvSpPr>
        <p:spPr>
          <a:xfrm>
            <a:off x="912047" y="3573464"/>
            <a:ext cx="11024962" cy="266382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/>
              <a:t>S: sign bit (0 </a:t>
            </a:r>
            <a:r>
              <a:rPr lang="en-US" sz="2400">
                <a:sym typeface="Symbol" pitchFamily="18" charset="2"/>
              </a:rPr>
              <a:t> non-negative, 1  negative)</a:t>
            </a:r>
          </a:p>
          <a:p>
            <a:pPr>
              <a:lnSpc>
                <a:spcPct val="80000"/>
              </a:lnSpc>
            </a:pPr>
            <a:r>
              <a:rPr lang="en-US" sz="2400">
                <a:sym typeface="Symbol" pitchFamily="18" charset="2"/>
              </a:rPr>
              <a:t>Normalize significand: 1.0 ≤ |significand| &lt; 2.0</a:t>
            </a:r>
          </a:p>
          <a:p>
            <a:pPr lvl="1">
              <a:lnSpc>
                <a:spcPct val="80000"/>
              </a:lnSpc>
            </a:pPr>
            <a:r>
              <a:rPr lang="en-US" sz="2000">
                <a:sym typeface="Symbol" pitchFamily="18" charset="2"/>
              </a:rPr>
              <a:t>Always has a leading pre-binary-point 1 bit, so no need to represent it explicitly (hidden bit)</a:t>
            </a:r>
          </a:p>
          <a:p>
            <a:pPr lvl="1">
              <a:lnSpc>
                <a:spcPct val="80000"/>
              </a:lnSpc>
            </a:pPr>
            <a:r>
              <a:rPr lang="en-US" sz="2000">
                <a:sym typeface="Symbol" pitchFamily="18" charset="2"/>
              </a:rPr>
              <a:t>Significand is Fraction with the “1.” restored</a:t>
            </a:r>
          </a:p>
          <a:p>
            <a:pPr>
              <a:lnSpc>
                <a:spcPct val="80000"/>
              </a:lnSpc>
            </a:pPr>
            <a:r>
              <a:rPr lang="en-US" sz="2400">
                <a:sym typeface="Symbol" pitchFamily="18" charset="2"/>
              </a:rPr>
              <a:t>Exponent: excess representation: actual exponent + Bias</a:t>
            </a:r>
          </a:p>
          <a:p>
            <a:pPr lvl="1">
              <a:lnSpc>
                <a:spcPct val="80000"/>
              </a:lnSpc>
            </a:pPr>
            <a:r>
              <a:rPr lang="en-US" sz="2000">
                <a:sym typeface="Symbol" pitchFamily="18" charset="2"/>
              </a:rPr>
              <a:t>Ensures exponent is unsigned</a:t>
            </a:r>
          </a:p>
          <a:p>
            <a:pPr lvl="1">
              <a:lnSpc>
                <a:spcPct val="80000"/>
              </a:lnSpc>
            </a:pPr>
            <a:r>
              <a:rPr lang="en-US" sz="2000">
                <a:sym typeface="Symbol" pitchFamily="18" charset="2"/>
              </a:rPr>
              <a:t>Single: Bias = 127; Double: Bias = 1203</a:t>
            </a:r>
          </a:p>
        </p:txBody>
      </p:sp>
      <p:sp>
        <p:nvSpPr>
          <p:cNvPr id="289796" name="Text Box 4"/>
          <p:cNvSpPr txBox="1">
            <a:spLocks noChangeArrowheads="1"/>
          </p:cNvSpPr>
          <p:nvPr/>
        </p:nvSpPr>
        <p:spPr bwMode="auto">
          <a:xfrm>
            <a:off x="2065329" y="1917700"/>
            <a:ext cx="478242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/>
              <a:t>S</a:t>
            </a:r>
          </a:p>
        </p:txBody>
      </p:sp>
      <p:sp>
        <p:nvSpPr>
          <p:cNvPr id="289797" name="Text Box 5"/>
          <p:cNvSpPr txBox="1">
            <a:spLocks noChangeArrowheads="1"/>
          </p:cNvSpPr>
          <p:nvPr/>
        </p:nvSpPr>
        <p:spPr bwMode="auto">
          <a:xfrm>
            <a:off x="2543572" y="1917700"/>
            <a:ext cx="2111883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/>
              <a:t>Exponent</a:t>
            </a:r>
          </a:p>
        </p:txBody>
      </p:sp>
      <p:sp>
        <p:nvSpPr>
          <p:cNvPr id="289798" name="Text Box 6"/>
          <p:cNvSpPr txBox="1">
            <a:spLocks noChangeArrowheads="1"/>
          </p:cNvSpPr>
          <p:nvPr/>
        </p:nvSpPr>
        <p:spPr bwMode="auto">
          <a:xfrm>
            <a:off x="4657572" y="1917700"/>
            <a:ext cx="4894574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/>
              <a:t>Fraction</a:t>
            </a:r>
          </a:p>
        </p:txBody>
      </p:sp>
      <p:sp>
        <p:nvSpPr>
          <p:cNvPr id="289799" name="Text Box 7"/>
          <p:cNvSpPr txBox="1">
            <a:spLocks noChangeArrowheads="1"/>
          </p:cNvSpPr>
          <p:nvPr/>
        </p:nvSpPr>
        <p:spPr bwMode="auto">
          <a:xfrm>
            <a:off x="2448347" y="1196976"/>
            <a:ext cx="187474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Tahoma" pitchFamily="34" charset="0"/>
              </a:rPr>
              <a:t>single: 8 bits</a:t>
            </a:r>
            <a:br>
              <a:rPr lang="en-US" sz="2000">
                <a:latin typeface="Tahoma" pitchFamily="34" charset="0"/>
              </a:rPr>
            </a:br>
            <a:r>
              <a:rPr lang="en-US" sz="2000">
                <a:latin typeface="Tahoma" pitchFamily="34" charset="0"/>
              </a:rPr>
              <a:t>double: 11 bits</a:t>
            </a:r>
          </a:p>
        </p:txBody>
      </p:sp>
      <p:sp>
        <p:nvSpPr>
          <p:cNvPr id="289800" name="Text Box 8"/>
          <p:cNvSpPr txBox="1">
            <a:spLocks noChangeArrowheads="1"/>
          </p:cNvSpPr>
          <p:nvPr/>
        </p:nvSpPr>
        <p:spPr bwMode="auto">
          <a:xfrm>
            <a:off x="5901847" y="1196976"/>
            <a:ext cx="187474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Tahoma" pitchFamily="34" charset="0"/>
              </a:rPr>
              <a:t>single: 23 bits</a:t>
            </a:r>
            <a:br>
              <a:rPr lang="en-US" sz="2000">
                <a:latin typeface="Tahoma" pitchFamily="34" charset="0"/>
              </a:rPr>
            </a:br>
            <a:r>
              <a:rPr lang="en-US" sz="2000">
                <a:latin typeface="Tahoma" pitchFamily="34" charset="0"/>
              </a:rPr>
              <a:t>double: 52 bits</a:t>
            </a:r>
          </a:p>
        </p:txBody>
      </p:sp>
      <p:graphicFrame>
        <p:nvGraphicFramePr>
          <p:cNvPr id="289801" name="Object 9"/>
          <p:cNvGraphicFramePr>
            <a:graphicFrameLocks noChangeAspect="1"/>
          </p:cNvGraphicFramePr>
          <p:nvPr/>
        </p:nvGraphicFramePr>
        <p:xfrm>
          <a:off x="1967987" y="2667000"/>
          <a:ext cx="7821163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6" name="Equation" r:id="rId4" imgW="2450880" imgH="228600" progId="Equation.3">
                  <p:embed/>
                </p:oleObj>
              </mc:Choice>
              <mc:Fallback>
                <p:oleObj name="Equation" r:id="rId4" imgW="2450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7987" y="2667000"/>
                        <a:ext cx="7821163" cy="546100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159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Chapter 3 — Arithmetic for Computers — </a:t>
            </a:r>
            <a:fld id="{B45FD12A-D5F3-4656-B4CD-201C768252F4}" type="slidenum">
              <a:rPr lang="en-AU"/>
              <a:pPr/>
              <a:t>17</a:t>
            </a:fld>
            <a:endParaRPr lang="en-AU"/>
          </a:p>
        </p:txBody>
      </p:sp>
      <p:sp>
        <p:nvSpPr>
          <p:cNvPr id="295942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Single-Precision Range</a:t>
            </a:r>
          </a:p>
        </p:txBody>
      </p:sp>
      <p:sp>
        <p:nvSpPr>
          <p:cNvPr id="29594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/>
              <a:t>Exponents 00000000 and 11111111 reserved</a:t>
            </a:r>
          </a:p>
          <a:p>
            <a:r>
              <a:rPr lang="en-US" sz="2800"/>
              <a:t>Smallest value</a:t>
            </a:r>
          </a:p>
          <a:p>
            <a:pPr lvl="1"/>
            <a:r>
              <a:rPr lang="en-US" sz="2400"/>
              <a:t>Exponent: 00000001</a:t>
            </a:r>
            <a:br>
              <a:rPr lang="en-US" sz="2400"/>
            </a:br>
            <a:r>
              <a:rPr lang="en-US" sz="2400">
                <a:sym typeface="Symbol" pitchFamily="18" charset="2"/>
              </a:rPr>
              <a:t> actual exponent = 1 – 127 = –126</a:t>
            </a:r>
          </a:p>
          <a:p>
            <a:pPr lvl="1"/>
            <a:r>
              <a:rPr lang="en-US" sz="2400">
                <a:sym typeface="Symbol" pitchFamily="18" charset="2"/>
              </a:rPr>
              <a:t>Fraction: 000…00</a:t>
            </a:r>
            <a:r>
              <a:rPr lang="en-US" sz="2400"/>
              <a:t> </a:t>
            </a:r>
            <a:r>
              <a:rPr lang="en-US" sz="2400">
                <a:sym typeface="Symbol" pitchFamily="18" charset="2"/>
              </a:rPr>
              <a:t> significand = 1.0</a:t>
            </a:r>
          </a:p>
          <a:p>
            <a:pPr lvl="1"/>
            <a:r>
              <a:rPr lang="en-US" sz="2400">
                <a:sym typeface="Symbol" pitchFamily="18" charset="2"/>
              </a:rPr>
              <a:t>±1.0 × 2</a:t>
            </a:r>
            <a:r>
              <a:rPr lang="en-US" sz="2400" baseline="30000">
                <a:sym typeface="Symbol" pitchFamily="18" charset="2"/>
              </a:rPr>
              <a:t>–126</a:t>
            </a:r>
            <a:r>
              <a:rPr lang="en-US" sz="2400">
                <a:sym typeface="Symbol" pitchFamily="18" charset="2"/>
              </a:rPr>
              <a:t> ≈ ±1.2 × 10</a:t>
            </a:r>
            <a:r>
              <a:rPr lang="en-US" sz="2400" baseline="30000">
                <a:sym typeface="Symbol" pitchFamily="18" charset="2"/>
              </a:rPr>
              <a:t>–38</a:t>
            </a:r>
          </a:p>
          <a:p>
            <a:r>
              <a:rPr lang="en-US" sz="2800">
                <a:sym typeface="Symbol" pitchFamily="18" charset="2"/>
              </a:rPr>
              <a:t>Largest value</a:t>
            </a:r>
          </a:p>
          <a:p>
            <a:pPr lvl="1"/>
            <a:r>
              <a:rPr lang="en-US" sz="2400">
                <a:sym typeface="Symbol" pitchFamily="18" charset="2"/>
              </a:rPr>
              <a:t>exponent: 11111110</a:t>
            </a:r>
            <a:br>
              <a:rPr lang="en-US" sz="2400">
                <a:sym typeface="Symbol" pitchFamily="18" charset="2"/>
              </a:rPr>
            </a:br>
            <a:r>
              <a:rPr lang="en-US" sz="2400">
                <a:sym typeface="Symbol" pitchFamily="18" charset="2"/>
              </a:rPr>
              <a:t> actual exponent = 254 – 127 = +127</a:t>
            </a:r>
          </a:p>
          <a:p>
            <a:pPr lvl="1"/>
            <a:r>
              <a:rPr lang="en-US" sz="2400">
                <a:sym typeface="Symbol" pitchFamily="18" charset="2"/>
              </a:rPr>
              <a:t>Fraction: 111…11</a:t>
            </a:r>
            <a:r>
              <a:rPr lang="en-US" sz="2400"/>
              <a:t> </a:t>
            </a:r>
            <a:r>
              <a:rPr lang="en-US" sz="2400">
                <a:sym typeface="Symbol" pitchFamily="18" charset="2"/>
              </a:rPr>
              <a:t> significand ≈ 2.0</a:t>
            </a:r>
          </a:p>
          <a:p>
            <a:pPr lvl="1"/>
            <a:r>
              <a:rPr lang="en-US" sz="2400">
                <a:sym typeface="Symbol" pitchFamily="18" charset="2"/>
              </a:rPr>
              <a:t>±2.0 × 2</a:t>
            </a:r>
            <a:r>
              <a:rPr lang="en-US" sz="2400" baseline="30000">
                <a:sym typeface="Symbol" pitchFamily="18" charset="2"/>
              </a:rPr>
              <a:t>+127</a:t>
            </a:r>
            <a:r>
              <a:rPr lang="en-US" sz="2400">
                <a:sym typeface="Symbol" pitchFamily="18" charset="2"/>
              </a:rPr>
              <a:t> ≈ ±3.4 × 10</a:t>
            </a:r>
            <a:r>
              <a:rPr lang="en-US" sz="2400" baseline="30000">
                <a:sym typeface="Symbol" pitchFamily="18" charset="2"/>
              </a:rPr>
              <a:t>+38</a:t>
            </a:r>
          </a:p>
        </p:txBody>
      </p:sp>
    </p:spTree>
    <p:extLst>
      <p:ext uri="{BB962C8B-B14F-4D97-AF65-F5344CB8AC3E}">
        <p14:creationId xmlns:p14="http://schemas.microsoft.com/office/powerpoint/2010/main" val="61050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buFont typeface="Times New Roman" panose="02020603050405020304" pitchFamily="18" charset="0"/>
              <a:buNone/>
            </a:pPr>
            <a:r>
              <a:rPr lang="en-US" altLang="en-US" sz="1400">
                <a:solidFill>
                  <a:srgbClr val="000000"/>
                </a:solidFill>
                <a:latin typeface="Times New Roman" panose="02020603050405020304" pitchFamily="18" charset="0"/>
              </a:rPr>
              <a:t>Lec 14</a:t>
            </a:r>
          </a:p>
        </p:txBody>
      </p:sp>
      <p:sp>
        <p:nvSpPr>
          <p:cNvPr id="9219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buFont typeface="Times New Roman" panose="02020603050405020304" pitchFamily="18" charset="0"/>
              <a:buNone/>
            </a:pPr>
            <a:r>
              <a:rPr lang="en-US" altLang="en-US" sz="1400">
                <a:solidFill>
                  <a:srgbClr val="000000"/>
                </a:solidFill>
                <a:latin typeface="Times New Roman" panose="02020603050405020304" pitchFamily="18" charset="0"/>
              </a:rPr>
              <a:t>Systems Architecture</a:t>
            </a:r>
          </a:p>
        </p:txBody>
      </p:sp>
      <p:sp>
        <p:nvSpPr>
          <p:cNvPr id="922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11A30183-86D5-4D1A-A86F-F814C3F3CF49}" type="slidenum">
              <a:rPr lang="en-US" altLang="en-US" sz="14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18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21" name="Rectangle 1"/>
          <p:cNvSpPr>
            <a:spLocks noGrp="1" noChangeArrowheads="1"/>
          </p:cNvSpPr>
          <p:nvPr>
            <p:ph type="title"/>
          </p:nvPr>
        </p:nvSpPr>
        <p:spPr>
          <a:xfrm>
            <a:off x="2206625" y="146050"/>
            <a:ext cx="8259762" cy="762000"/>
          </a:xfrm>
        </p:spPr>
        <p:txBody>
          <a:bodyPr anchor="b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mtClean="0"/>
              <a:t>Double-Precision Range</a:t>
            </a:r>
          </a:p>
        </p:txBody>
      </p:sp>
      <p:sp>
        <p:nvSpPr>
          <p:cNvPr id="92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06626" y="1125538"/>
            <a:ext cx="8270875" cy="5111750"/>
          </a:xfrm>
        </p:spPr>
        <p:txBody>
          <a:bodyPr/>
          <a:lstStyle/>
          <a:p>
            <a:pPr marL="341313" indent="-341313"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800"/>
              <a:t>Exponents 0000…00 and 1111…11 reserved</a:t>
            </a:r>
          </a:p>
          <a:p>
            <a:pPr marL="341313" indent="-341313"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800"/>
              <a:t>Smallest value</a:t>
            </a:r>
          </a:p>
          <a:p>
            <a:pPr marL="741363" lvl="1" indent="-284163"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/>
              <a:t>Exponent: 00000000001</a:t>
            </a:r>
            <a:br>
              <a:rPr lang="en-US" altLang="en-US" sz="2400"/>
            </a:br>
            <a:r>
              <a:rPr lang="en-US" altLang="en-US" sz="2400">
                <a:latin typeface="Symbol" panose="05050102010706020507" pitchFamily="18" charset="2"/>
              </a:rPr>
              <a:t></a:t>
            </a:r>
            <a:r>
              <a:rPr lang="en-US" altLang="en-US" sz="2400"/>
              <a:t> actual exponent = 1 – 1023 = –1022</a:t>
            </a:r>
          </a:p>
          <a:p>
            <a:pPr marL="741363" lvl="1" indent="-284163"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/>
              <a:t>Fraction: 000…00 </a:t>
            </a:r>
            <a:r>
              <a:rPr lang="en-US" altLang="en-US" sz="2400">
                <a:latin typeface="Symbol" panose="05050102010706020507" pitchFamily="18" charset="2"/>
              </a:rPr>
              <a:t></a:t>
            </a:r>
            <a:r>
              <a:rPr lang="en-US" altLang="en-US" sz="2400"/>
              <a:t> significand = 1.0</a:t>
            </a:r>
          </a:p>
          <a:p>
            <a:pPr marL="741363" lvl="1" indent="-284163"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/>
              <a:t>±1.0 × 2</a:t>
            </a:r>
            <a:r>
              <a:rPr lang="en-US" altLang="en-US" sz="2400" baseline="30000"/>
              <a:t>–1022</a:t>
            </a:r>
            <a:r>
              <a:rPr lang="en-US" altLang="en-US" sz="2400"/>
              <a:t> ≈ ±2.2 × 10</a:t>
            </a:r>
            <a:r>
              <a:rPr lang="en-US" altLang="en-US" sz="2400" baseline="30000"/>
              <a:t>–308</a:t>
            </a:r>
          </a:p>
          <a:p>
            <a:pPr marL="341313" indent="-341313"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800"/>
              <a:t>Largest value</a:t>
            </a:r>
          </a:p>
          <a:p>
            <a:pPr marL="741363" lvl="1" indent="-284163"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/>
              <a:t>Exponent: 11111111110</a:t>
            </a:r>
            <a:br>
              <a:rPr lang="en-US" altLang="en-US" sz="2400"/>
            </a:br>
            <a:r>
              <a:rPr lang="en-US" altLang="en-US" sz="2400">
                <a:latin typeface="Symbol" panose="05050102010706020507" pitchFamily="18" charset="2"/>
              </a:rPr>
              <a:t></a:t>
            </a:r>
            <a:r>
              <a:rPr lang="en-US" altLang="en-US" sz="2400"/>
              <a:t> actual exponent = 2046 – 1023 = +1023</a:t>
            </a:r>
          </a:p>
          <a:p>
            <a:pPr marL="741363" lvl="1" indent="-284163"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/>
              <a:t>Fraction: 111…11 </a:t>
            </a:r>
            <a:r>
              <a:rPr lang="en-US" altLang="en-US" sz="2400">
                <a:latin typeface="Symbol" panose="05050102010706020507" pitchFamily="18" charset="2"/>
              </a:rPr>
              <a:t></a:t>
            </a:r>
            <a:r>
              <a:rPr lang="en-US" altLang="en-US" sz="2400"/>
              <a:t> significand ≈ 2.0</a:t>
            </a:r>
          </a:p>
          <a:p>
            <a:pPr marL="741363" lvl="1" indent="-284163"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/>
              <a:t>±2.0 × 2</a:t>
            </a:r>
            <a:r>
              <a:rPr lang="en-US" altLang="en-US" sz="2400" baseline="30000"/>
              <a:t>+1023</a:t>
            </a:r>
            <a:r>
              <a:rPr lang="en-US" altLang="en-US" sz="2400"/>
              <a:t> ≈ ±1.8 × 10</a:t>
            </a:r>
            <a:r>
              <a:rPr lang="en-US" altLang="en-US" sz="2400" baseline="30000"/>
              <a:t>+308</a:t>
            </a:r>
          </a:p>
        </p:txBody>
      </p:sp>
    </p:spTree>
    <p:extLst>
      <p:ext uri="{BB962C8B-B14F-4D97-AF65-F5344CB8AC3E}">
        <p14:creationId xmlns:p14="http://schemas.microsoft.com/office/powerpoint/2010/main" val="40472267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1"/>
          <p:cNvSpPr txBox="1">
            <a:spLocks noChangeArrowheads="1"/>
          </p:cNvSpPr>
          <p:nvPr/>
        </p:nvSpPr>
        <p:spPr bwMode="auto">
          <a:xfrm>
            <a:off x="914162" y="6248400"/>
            <a:ext cx="2539339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l"/>
            <a:r>
              <a:rPr lang="en-US" sz="1400">
                <a:solidFill>
                  <a:srgbClr val="000000"/>
                </a:solidFill>
                <a:latin typeface="Times New Roman" pitchFamily="18" charset="0"/>
              </a:rPr>
              <a:t>Lec 14</a:t>
            </a:r>
          </a:p>
        </p:txBody>
      </p:sp>
      <p:sp>
        <p:nvSpPr>
          <p:cNvPr id="10243" name="Text Box 2"/>
          <p:cNvSpPr txBox="1">
            <a:spLocks noChangeArrowheads="1"/>
          </p:cNvSpPr>
          <p:nvPr/>
        </p:nvSpPr>
        <p:spPr bwMode="auto">
          <a:xfrm>
            <a:off x="4164515" y="6248400"/>
            <a:ext cx="385979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r>
              <a:rPr lang="en-US" sz="1400">
                <a:solidFill>
                  <a:srgbClr val="000000"/>
                </a:solidFill>
                <a:latin typeface="Times New Roman" pitchFamily="18" charset="0"/>
              </a:rPr>
              <a:t>Systems Architecture</a:t>
            </a:r>
          </a:p>
        </p:txBody>
      </p:sp>
      <p:sp>
        <p:nvSpPr>
          <p:cNvPr id="10244" name="Text Box 3"/>
          <p:cNvSpPr txBox="1">
            <a:spLocks noChangeArrowheads="1"/>
          </p:cNvSpPr>
          <p:nvPr/>
        </p:nvSpPr>
        <p:spPr bwMode="auto">
          <a:xfrm>
            <a:off x="8735324" y="6248400"/>
            <a:ext cx="2539339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r"/>
            <a:fld id="{5E01B85B-FAD3-4431-8FC6-E72DDD49C50C}" type="slidenum">
              <a:rPr lang="en-US" sz="1400">
                <a:solidFill>
                  <a:srgbClr val="000000"/>
                </a:solidFill>
                <a:latin typeface="Times New Roman" pitchFamily="18" charset="0"/>
              </a:rPr>
              <a:pPr algn="r"/>
              <a:t>19</a:t>
            </a:fld>
            <a:endParaRPr lang="en-US" sz="1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245" name="Text Box 4"/>
          <p:cNvSpPr txBox="1">
            <a:spLocks noChangeArrowheads="1"/>
          </p:cNvSpPr>
          <p:nvPr/>
        </p:nvSpPr>
        <p:spPr bwMode="auto">
          <a:xfrm>
            <a:off x="914162" y="609600"/>
            <a:ext cx="10360501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r>
              <a:rPr lang="en-US" b="1">
                <a:solidFill>
                  <a:srgbClr val="000000"/>
                </a:solidFill>
              </a:rPr>
              <a:t>Representation of Floating Point Numbers</a:t>
            </a:r>
          </a:p>
        </p:txBody>
      </p:sp>
      <p:sp>
        <p:nvSpPr>
          <p:cNvPr id="10246" name="Text Box 5"/>
          <p:cNvSpPr txBox="1">
            <a:spLocks noChangeArrowheads="1"/>
          </p:cNvSpPr>
          <p:nvPr/>
        </p:nvSpPr>
        <p:spPr bwMode="auto">
          <a:xfrm>
            <a:off x="914162" y="1981200"/>
            <a:ext cx="10360501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l">
              <a:spcBef>
                <a:spcPts val="500"/>
              </a:spcBef>
              <a:buFont typeface="Arial" charset="0"/>
              <a:buChar char="•"/>
            </a:pPr>
            <a:r>
              <a:rPr lang="en-US" sz="2000" b="1">
                <a:solidFill>
                  <a:srgbClr val="000000"/>
                </a:solidFill>
              </a:rPr>
              <a:t>IEEE 754 single precision</a:t>
            </a:r>
          </a:p>
        </p:txBody>
      </p:sp>
      <p:sp>
        <p:nvSpPr>
          <p:cNvPr id="10247" name="Rectangle 6"/>
          <p:cNvSpPr>
            <a:spLocks noChangeArrowheads="1"/>
          </p:cNvSpPr>
          <p:nvPr/>
        </p:nvSpPr>
        <p:spPr bwMode="auto">
          <a:xfrm>
            <a:off x="1303528" y="2955925"/>
            <a:ext cx="344927" cy="285750"/>
          </a:xfrm>
          <a:prstGeom prst="rect">
            <a:avLst/>
          </a:prstGeom>
          <a:solidFill>
            <a:srgbClr val="3333CC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48" name="Rectangle 7"/>
          <p:cNvSpPr>
            <a:spLocks noChangeArrowheads="1"/>
          </p:cNvSpPr>
          <p:nvPr/>
        </p:nvSpPr>
        <p:spPr bwMode="auto">
          <a:xfrm>
            <a:off x="1642106" y="2955925"/>
            <a:ext cx="3146664" cy="285750"/>
          </a:xfrm>
          <a:prstGeom prst="rect">
            <a:avLst/>
          </a:prstGeom>
          <a:solidFill>
            <a:srgbClr val="00CC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49" name="Rectangle 8"/>
          <p:cNvSpPr>
            <a:spLocks noChangeArrowheads="1"/>
          </p:cNvSpPr>
          <p:nvPr/>
        </p:nvSpPr>
        <p:spPr bwMode="auto">
          <a:xfrm>
            <a:off x="4773956" y="2955925"/>
            <a:ext cx="6212915" cy="285750"/>
          </a:xfrm>
          <a:prstGeom prst="rect">
            <a:avLst/>
          </a:prstGeom>
          <a:solidFill>
            <a:srgbClr val="FF0000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50" name="Text Box 9"/>
          <p:cNvSpPr txBox="1">
            <a:spLocks noChangeArrowheads="1"/>
          </p:cNvSpPr>
          <p:nvPr/>
        </p:nvSpPr>
        <p:spPr bwMode="auto">
          <a:xfrm>
            <a:off x="1165980" y="2550608"/>
            <a:ext cx="409384" cy="340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r>
              <a:rPr lang="en-US" sz="1600">
                <a:solidFill>
                  <a:srgbClr val="000000"/>
                </a:solidFill>
              </a:rPr>
              <a:t>31</a:t>
            </a:r>
          </a:p>
        </p:txBody>
      </p:sp>
      <p:sp>
        <p:nvSpPr>
          <p:cNvPr id="10251" name="Text Box 10"/>
          <p:cNvSpPr txBox="1">
            <a:spLocks noChangeArrowheads="1"/>
          </p:cNvSpPr>
          <p:nvPr/>
        </p:nvSpPr>
        <p:spPr bwMode="auto">
          <a:xfrm>
            <a:off x="1639990" y="2550608"/>
            <a:ext cx="409384" cy="340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r>
              <a:rPr lang="en-US" sz="1600">
                <a:solidFill>
                  <a:srgbClr val="000000"/>
                </a:solidFill>
              </a:rPr>
              <a:t>30</a:t>
            </a:r>
          </a:p>
        </p:txBody>
      </p:sp>
      <p:sp>
        <p:nvSpPr>
          <p:cNvPr id="10252" name="Text Box 11"/>
          <p:cNvSpPr txBox="1">
            <a:spLocks noChangeArrowheads="1"/>
          </p:cNvSpPr>
          <p:nvPr/>
        </p:nvSpPr>
        <p:spPr bwMode="auto">
          <a:xfrm>
            <a:off x="4297831" y="2550608"/>
            <a:ext cx="409384" cy="340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r>
              <a:rPr lang="en-US" sz="1600">
                <a:solidFill>
                  <a:srgbClr val="000000"/>
                </a:solidFill>
              </a:rPr>
              <a:t>23</a:t>
            </a:r>
          </a:p>
        </p:txBody>
      </p:sp>
      <p:sp>
        <p:nvSpPr>
          <p:cNvPr id="10253" name="Text Box 12"/>
          <p:cNvSpPr txBox="1">
            <a:spLocks noChangeArrowheads="1"/>
          </p:cNvSpPr>
          <p:nvPr/>
        </p:nvSpPr>
        <p:spPr bwMode="auto">
          <a:xfrm>
            <a:off x="4737983" y="2550608"/>
            <a:ext cx="409384" cy="340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r>
              <a:rPr lang="en-US" sz="1600">
                <a:solidFill>
                  <a:srgbClr val="000000"/>
                </a:solidFill>
              </a:rPr>
              <a:t>22</a:t>
            </a:r>
          </a:p>
        </p:txBody>
      </p:sp>
      <p:sp>
        <p:nvSpPr>
          <p:cNvPr id="10254" name="Text Box 13"/>
          <p:cNvSpPr txBox="1">
            <a:spLocks noChangeArrowheads="1"/>
          </p:cNvSpPr>
          <p:nvPr/>
        </p:nvSpPr>
        <p:spPr bwMode="auto">
          <a:xfrm>
            <a:off x="10635596" y="2550608"/>
            <a:ext cx="295572" cy="340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r>
              <a:rPr lang="en-US" sz="160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10255" name="Text Box 14"/>
          <p:cNvSpPr txBox="1">
            <a:spLocks noChangeArrowheads="1"/>
          </p:cNvSpPr>
          <p:nvPr/>
        </p:nvSpPr>
        <p:spPr bwMode="auto">
          <a:xfrm>
            <a:off x="952252" y="3444371"/>
            <a:ext cx="590524" cy="340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r>
              <a:rPr lang="en-US" sz="1600">
                <a:solidFill>
                  <a:srgbClr val="000000"/>
                </a:solidFill>
              </a:rPr>
              <a:t>Sign</a:t>
            </a:r>
          </a:p>
        </p:txBody>
      </p:sp>
      <p:sp>
        <p:nvSpPr>
          <p:cNvPr id="10256" name="Text Box 15"/>
          <p:cNvSpPr txBox="1">
            <a:spLocks noChangeArrowheads="1"/>
          </p:cNvSpPr>
          <p:nvPr/>
        </p:nvSpPr>
        <p:spPr bwMode="auto">
          <a:xfrm>
            <a:off x="1999730" y="3444371"/>
            <a:ext cx="1707817" cy="340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r>
              <a:rPr lang="en-US" sz="1600">
                <a:solidFill>
                  <a:srgbClr val="000000"/>
                </a:solidFill>
              </a:rPr>
              <a:t>Biased exponent</a:t>
            </a:r>
          </a:p>
        </p:txBody>
      </p:sp>
      <p:sp>
        <p:nvSpPr>
          <p:cNvPr id="10257" name="Text Box 16"/>
          <p:cNvSpPr txBox="1">
            <a:spLocks noChangeArrowheads="1"/>
          </p:cNvSpPr>
          <p:nvPr/>
        </p:nvSpPr>
        <p:spPr bwMode="auto">
          <a:xfrm>
            <a:off x="5252199" y="3444371"/>
            <a:ext cx="3996905" cy="340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r>
              <a:rPr lang="en-US" sz="1600">
                <a:solidFill>
                  <a:srgbClr val="000000"/>
                </a:solidFill>
              </a:rPr>
              <a:t>Normalized Mantissa (implicit 24th bit = 1)</a:t>
            </a:r>
          </a:p>
        </p:txBody>
      </p:sp>
      <p:sp>
        <p:nvSpPr>
          <p:cNvPr id="10258" name="Text Box 17"/>
          <p:cNvSpPr txBox="1">
            <a:spLocks noChangeArrowheads="1"/>
          </p:cNvSpPr>
          <p:nvPr/>
        </p:nvSpPr>
        <p:spPr bwMode="auto">
          <a:xfrm>
            <a:off x="1282367" y="4692860"/>
            <a:ext cx="3070369" cy="586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r>
              <a:rPr lang="en-US">
                <a:solidFill>
                  <a:srgbClr val="000000"/>
                </a:solidFill>
              </a:rPr>
              <a:t>(-1)</a:t>
            </a:r>
            <a:r>
              <a:rPr lang="en-US" baseline="30000">
                <a:solidFill>
                  <a:srgbClr val="000000"/>
                </a:solidFill>
              </a:rPr>
              <a:t>s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rgbClr val="000000"/>
                </a:solidFill>
                <a:latin typeface="Symbol" pitchFamily="18" charset="2"/>
              </a:rPr>
              <a:t></a:t>
            </a:r>
            <a:r>
              <a:rPr lang="en-US">
                <a:solidFill>
                  <a:srgbClr val="000000"/>
                </a:solidFill>
              </a:rPr>
              <a:t> F </a:t>
            </a:r>
            <a:r>
              <a:rPr lang="en-US">
                <a:solidFill>
                  <a:srgbClr val="000000"/>
                </a:solidFill>
                <a:latin typeface="Symbol" pitchFamily="18" charset="2"/>
              </a:rPr>
              <a:t></a:t>
            </a:r>
            <a:r>
              <a:rPr lang="en-US">
                <a:solidFill>
                  <a:srgbClr val="000000"/>
                </a:solidFill>
              </a:rPr>
              <a:t> 2</a:t>
            </a:r>
            <a:r>
              <a:rPr lang="en-US" baseline="30000">
                <a:solidFill>
                  <a:srgbClr val="000000"/>
                </a:solidFill>
              </a:rPr>
              <a:t>E-127</a:t>
            </a:r>
          </a:p>
        </p:txBody>
      </p:sp>
      <p:graphicFrame>
        <p:nvGraphicFramePr>
          <p:cNvPr id="10259" name="Object 18"/>
          <p:cNvGraphicFramePr>
            <a:graphicFrameLocks noChangeAspect="1"/>
          </p:cNvGraphicFramePr>
          <p:nvPr/>
        </p:nvGraphicFramePr>
        <p:xfrm>
          <a:off x="5607707" y="4079875"/>
          <a:ext cx="5556919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1" r:id="rId4" imgW="2745000" imgH="1158840" progId="">
                  <p:embed/>
                </p:oleObj>
              </mc:Choice>
              <mc:Fallback>
                <p:oleObj r:id="rId4" imgW="2745000" imgH="11588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7707" y="4079875"/>
                        <a:ext cx="5556919" cy="175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91781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Chapter 3 — Arithmetic for Computers — </a:t>
            </a:r>
            <a:fld id="{9C6AD410-28D2-42FB-BB6D-1317FE9F38CD}" type="slidenum">
              <a:rPr lang="en-AU"/>
              <a:pPr/>
              <a:t>2</a:t>
            </a:fld>
            <a:endParaRPr lang="en-AU"/>
          </a:p>
        </p:txBody>
      </p:sp>
      <p:pic>
        <p:nvPicPr>
          <p:cNvPr id="240649" name="Picture 9" descr="f03-0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630" y="1844675"/>
            <a:ext cx="924954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0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Integer Addition</a:t>
            </a:r>
          </a:p>
        </p:txBody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047" y="1125539"/>
            <a:ext cx="11024962" cy="674687"/>
          </a:xfrm>
        </p:spPr>
        <p:txBody>
          <a:bodyPr/>
          <a:lstStyle/>
          <a:p>
            <a:r>
              <a:rPr lang="en-US"/>
              <a:t>Example: 7 + 6</a:t>
            </a:r>
            <a:endParaRPr lang="en-AU"/>
          </a:p>
        </p:txBody>
      </p:sp>
      <p:sp>
        <p:nvSpPr>
          <p:cNvPr id="240644" name="Text Box 4"/>
          <p:cNvSpPr txBox="1">
            <a:spLocks noChangeArrowheads="1"/>
          </p:cNvSpPr>
          <p:nvPr/>
        </p:nvSpPr>
        <p:spPr bwMode="auto">
          <a:xfrm rot="5400000">
            <a:off x="10345226" y="1406009"/>
            <a:ext cx="3198376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folHlink"/>
                </a:solidFill>
              </a:rPr>
              <a:t>§3.2 Addition and Subtraction</a:t>
            </a:r>
          </a:p>
        </p:txBody>
      </p:sp>
      <p:sp>
        <p:nvSpPr>
          <p:cNvPr id="240647" name="Rectangle 7"/>
          <p:cNvSpPr>
            <a:spLocks noChangeArrowheads="1"/>
          </p:cNvSpPr>
          <p:nvPr/>
        </p:nvSpPr>
        <p:spPr bwMode="auto">
          <a:xfrm>
            <a:off x="912047" y="3644900"/>
            <a:ext cx="10360501" cy="25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en-US" sz="2800"/>
              <a:t>Overflow if result out of range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lang="en-US" sz="2400"/>
              <a:t>Adding +ve and –ve operands, no overflow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lang="en-US" sz="2400"/>
              <a:t>Adding two +ve operands</a:t>
            </a:r>
          </a:p>
          <a:p>
            <a:pPr marL="1143000" lvl="2" indent="-228600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000"/>
              <a:t>Overflow if result sign is 1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lang="en-US" sz="2400"/>
              <a:t>Adding two –ve operands</a:t>
            </a:r>
          </a:p>
          <a:p>
            <a:pPr marL="1143000" lvl="2" indent="-228600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000"/>
              <a:t>Overflow if result sign is 0</a:t>
            </a:r>
          </a:p>
        </p:txBody>
      </p:sp>
    </p:spTree>
    <p:extLst>
      <p:ext uri="{BB962C8B-B14F-4D97-AF65-F5344CB8AC3E}">
        <p14:creationId xmlns:p14="http://schemas.microsoft.com/office/powerpoint/2010/main" val="130037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Chapter 3 — Arithmetic for Computers — </a:t>
            </a:r>
            <a:fld id="{80CB0A1C-0D0D-4AB4-8182-8A4FB4D50ED1}" type="slidenum">
              <a:rPr lang="en-AU"/>
              <a:pPr/>
              <a:t>20</a:t>
            </a:fld>
            <a:endParaRPr lang="en-AU"/>
          </a:p>
        </p:txBody>
      </p:sp>
      <p:sp>
        <p:nvSpPr>
          <p:cNvPr id="30003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Floating-Point Precision</a:t>
            </a:r>
          </a:p>
        </p:txBody>
      </p:sp>
      <p:sp>
        <p:nvSpPr>
          <p:cNvPr id="30003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Relative precision</a:t>
            </a:r>
          </a:p>
          <a:p>
            <a:pPr lvl="1"/>
            <a:r>
              <a:rPr lang="en-US"/>
              <a:t>all fraction bits are significant</a:t>
            </a:r>
          </a:p>
          <a:p>
            <a:pPr lvl="1"/>
            <a:r>
              <a:rPr lang="en-US"/>
              <a:t>Single: approx 2</a:t>
            </a:r>
            <a:r>
              <a:rPr lang="en-US" baseline="30000"/>
              <a:t>–23</a:t>
            </a:r>
          </a:p>
          <a:p>
            <a:pPr lvl="2"/>
            <a:r>
              <a:rPr lang="en-US"/>
              <a:t>Equivalent to 23 × log</a:t>
            </a:r>
            <a:r>
              <a:rPr lang="en-US" baseline="-25000"/>
              <a:t>10</a:t>
            </a:r>
            <a:r>
              <a:rPr lang="en-US"/>
              <a:t>2 ≈ 23 × 0.3 ≈ 6 decimal digits of precision</a:t>
            </a:r>
          </a:p>
          <a:p>
            <a:pPr lvl="1"/>
            <a:r>
              <a:rPr lang="en-US"/>
              <a:t>Double: approx 2</a:t>
            </a:r>
            <a:r>
              <a:rPr lang="en-US" baseline="30000"/>
              <a:t>–52</a:t>
            </a:r>
          </a:p>
          <a:p>
            <a:pPr lvl="2"/>
            <a:r>
              <a:rPr lang="en-US"/>
              <a:t>Equivalent to 52 × log</a:t>
            </a:r>
            <a:r>
              <a:rPr lang="en-US" baseline="-25000"/>
              <a:t>10</a:t>
            </a:r>
            <a:r>
              <a:rPr lang="en-US"/>
              <a:t>2 ≈ 52 × 0.3 ≈ 16 decimal digits of precision</a:t>
            </a:r>
          </a:p>
        </p:txBody>
      </p:sp>
    </p:spTree>
    <p:extLst>
      <p:ext uri="{BB962C8B-B14F-4D97-AF65-F5344CB8AC3E}">
        <p14:creationId xmlns:p14="http://schemas.microsoft.com/office/powerpoint/2010/main" val="384929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Chapter 3 — Arithmetic for Computers — </a:t>
            </a:r>
            <a:fld id="{A4B0C89A-1FDE-44A7-8023-6661F84104A3}" type="slidenum">
              <a:rPr lang="en-AU"/>
              <a:pPr/>
              <a:t>21</a:t>
            </a:fld>
            <a:endParaRPr lang="en-AU"/>
          </a:p>
        </p:txBody>
      </p:sp>
      <p:sp>
        <p:nvSpPr>
          <p:cNvPr id="291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441" y="274638"/>
            <a:ext cx="10285571" cy="1143000"/>
          </a:xfrm>
        </p:spPr>
        <p:txBody>
          <a:bodyPr>
            <a:noAutofit/>
          </a:bodyPr>
          <a:lstStyle/>
          <a:p>
            <a:r>
              <a:rPr lang="en-US" sz="3600" dirty="0"/>
              <a:t>Show the IEEE 754 binary representation of the number 0.75ten in single </a:t>
            </a:r>
            <a:r>
              <a:rPr lang="en-US" sz="3600" dirty="0" smtClean="0"/>
              <a:t>and double precision</a:t>
            </a:r>
            <a:endParaRPr lang="en-AU" sz="3600" dirty="0"/>
          </a:p>
        </p:txBody>
      </p:sp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96" y="4953000"/>
            <a:ext cx="10534650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" b="19986"/>
          <a:stretch/>
        </p:blipFill>
        <p:spPr bwMode="auto">
          <a:xfrm>
            <a:off x="455612" y="1524000"/>
            <a:ext cx="4726023" cy="32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5374367" y="1798298"/>
            <a:ext cx="6506482" cy="2760500"/>
            <a:chOff x="5374367" y="1798298"/>
            <a:chExt cx="6506482" cy="2760500"/>
          </a:xfrm>
        </p:grpSpPr>
        <p:pic>
          <p:nvPicPr>
            <p:cNvPr id="14341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4367" y="3172028"/>
              <a:ext cx="6506482" cy="138677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546"/>
            <a:stretch/>
          </p:blipFill>
          <p:spPr bwMode="auto">
            <a:xfrm>
              <a:off x="5374367" y="1798298"/>
              <a:ext cx="6435045" cy="1173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6692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Another </a:t>
            </a:r>
            <a:r>
              <a:rPr lang="en-US" dirty="0"/>
              <a:t>example</a:t>
            </a:r>
          </a:p>
        </p:txBody>
      </p:sp>
      <p:sp>
        <p:nvSpPr>
          <p:cNvPr id="71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36354" y="1758951"/>
            <a:ext cx="10622900" cy="3567113"/>
          </a:xfrm>
        </p:spPr>
        <p:txBody>
          <a:bodyPr/>
          <a:lstStyle/>
          <a:p>
            <a:r>
              <a:rPr lang="en-US" dirty="0"/>
              <a:t>Represent </a:t>
            </a:r>
            <a:r>
              <a:rPr lang="en-US" b="1" dirty="0"/>
              <a:t>7</a:t>
            </a:r>
            <a:r>
              <a:rPr lang="en-US" dirty="0"/>
              <a:t>:</a:t>
            </a:r>
          </a:p>
          <a:p>
            <a:pPr lvl="1"/>
            <a:r>
              <a:rPr lang="en-US" b="1" dirty="0"/>
              <a:t>Convert to binary:	</a:t>
            </a:r>
            <a:r>
              <a:rPr lang="en-US" b="1" dirty="0" smtClean="0"/>
              <a:t> </a:t>
            </a:r>
            <a:r>
              <a:rPr lang="en-US" b="1" dirty="0"/>
              <a:t>111</a:t>
            </a:r>
          </a:p>
          <a:p>
            <a:pPr lvl="1"/>
            <a:r>
              <a:rPr lang="en-US" b="1" dirty="0"/>
              <a:t>Normalize:			1.11</a:t>
            </a:r>
            <a:r>
              <a:rPr lang="en-US" b="1" dirty="0">
                <a:cs typeface="Arial" charset="0"/>
              </a:rPr>
              <a:t>×2</a:t>
            </a:r>
            <a:r>
              <a:rPr lang="en-US" b="1" baseline="30000" dirty="0">
                <a:cs typeface="Arial" charset="0"/>
              </a:rPr>
              <a:t>2</a:t>
            </a:r>
          </a:p>
          <a:p>
            <a:pPr lvl="1"/>
            <a:r>
              <a:rPr lang="en-US" b="1" dirty="0">
                <a:cs typeface="Arial" charset="0"/>
              </a:rPr>
              <a:t>Sign bit is 			</a:t>
            </a:r>
            <a:r>
              <a:rPr lang="en-US" b="1" dirty="0" smtClean="0">
                <a:cs typeface="Arial" charset="0"/>
              </a:rPr>
              <a:t>0</a:t>
            </a:r>
            <a:endParaRPr lang="en-US" b="1" dirty="0">
              <a:cs typeface="Arial" charset="0"/>
            </a:endParaRPr>
          </a:p>
          <a:p>
            <a:pPr lvl="1"/>
            <a:r>
              <a:rPr lang="en-US" b="1" dirty="0">
                <a:cs typeface="Arial" charset="0"/>
              </a:rPr>
              <a:t>Biased exponent is </a:t>
            </a:r>
            <a:r>
              <a:rPr lang="en-US" b="1" dirty="0" smtClean="0">
                <a:cs typeface="Arial" charset="0"/>
              </a:rPr>
              <a:t>	127 </a:t>
            </a:r>
            <a:r>
              <a:rPr lang="en-US" b="1" dirty="0">
                <a:cs typeface="Arial" charset="0"/>
              </a:rPr>
              <a:t>+ 2 =  10000001</a:t>
            </a:r>
            <a:r>
              <a:rPr lang="en-US" b="1" baseline="-25000" dirty="0">
                <a:cs typeface="Arial" charset="0"/>
              </a:rPr>
              <a:t>two</a:t>
            </a:r>
          </a:p>
          <a:p>
            <a:pPr lvl="1"/>
            <a:r>
              <a:rPr lang="en-US" b="1" dirty="0">
                <a:cs typeface="Arial" charset="0"/>
              </a:rPr>
              <a:t>Coefficient is 		1100…0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	</a:t>
            </a:r>
          </a:p>
        </p:txBody>
      </p:sp>
      <p:grpSp>
        <p:nvGrpSpPr>
          <p:cNvPr id="717828" name="Group 4"/>
          <p:cNvGrpSpPr>
            <a:grpSpLocks/>
          </p:cNvGrpSpPr>
          <p:nvPr/>
        </p:nvGrpSpPr>
        <p:grpSpPr bwMode="auto">
          <a:xfrm>
            <a:off x="2452579" y="5629276"/>
            <a:ext cx="9105644" cy="455613"/>
            <a:chOff x="729" y="2112"/>
            <a:chExt cx="3155" cy="287"/>
          </a:xfrm>
        </p:grpSpPr>
        <p:sp>
          <p:nvSpPr>
            <p:cNvPr id="717829" name="Rectangle 5"/>
            <p:cNvSpPr>
              <a:spLocks noChangeArrowheads="1"/>
            </p:cNvSpPr>
            <p:nvPr/>
          </p:nvSpPr>
          <p:spPr bwMode="auto">
            <a:xfrm>
              <a:off x="729" y="2112"/>
              <a:ext cx="143" cy="287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i="0">
                  <a:latin typeface="Arial Narrow" pitchFamily="34" charset="0"/>
                </a:rPr>
                <a:t>0</a:t>
              </a:r>
            </a:p>
          </p:txBody>
        </p:sp>
        <p:sp>
          <p:nvSpPr>
            <p:cNvPr id="717830" name="Rectangle 6"/>
            <p:cNvSpPr>
              <a:spLocks noChangeArrowheads="1"/>
            </p:cNvSpPr>
            <p:nvPr/>
          </p:nvSpPr>
          <p:spPr bwMode="auto">
            <a:xfrm>
              <a:off x="872" y="2112"/>
              <a:ext cx="478" cy="287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i="0">
                  <a:latin typeface="Arial Narrow" pitchFamily="34" charset="0"/>
                </a:rPr>
                <a:t>10…01</a:t>
              </a:r>
            </a:p>
          </p:txBody>
        </p:sp>
        <p:sp>
          <p:nvSpPr>
            <p:cNvPr id="717831" name="Rectangle 7"/>
            <p:cNvSpPr>
              <a:spLocks noChangeArrowheads="1"/>
            </p:cNvSpPr>
            <p:nvPr/>
          </p:nvSpPr>
          <p:spPr bwMode="auto">
            <a:xfrm>
              <a:off x="1350" y="2112"/>
              <a:ext cx="2534" cy="287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i="0">
                  <a:latin typeface="Arial Narrow" pitchFamily="34" charset="0"/>
                </a:rPr>
                <a:t>11000000000000000000000000000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2694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Another example</a:t>
            </a:r>
            <a:endParaRPr lang="en-US" dirty="0"/>
          </a:p>
        </p:txBody>
      </p:sp>
      <p:sp>
        <p:nvSpPr>
          <p:cNvPr id="71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36354" y="1758951"/>
            <a:ext cx="10622900" cy="3567113"/>
          </a:xfrm>
        </p:spPr>
        <p:txBody>
          <a:bodyPr/>
          <a:lstStyle/>
          <a:p>
            <a:r>
              <a:rPr lang="en-US" dirty="0"/>
              <a:t>Represent  </a:t>
            </a:r>
            <a:r>
              <a:rPr lang="en-US" b="1" dirty="0"/>
              <a:t>1/2</a:t>
            </a:r>
            <a:endParaRPr lang="en-US" dirty="0"/>
          </a:p>
          <a:p>
            <a:pPr lvl="1"/>
            <a:r>
              <a:rPr lang="en-US" b="1" dirty="0"/>
              <a:t>Convert to binary:	</a:t>
            </a:r>
            <a:r>
              <a:rPr lang="en-US" b="1" dirty="0" smtClean="0"/>
              <a:t> </a:t>
            </a:r>
            <a:r>
              <a:rPr lang="en-US" b="1" dirty="0"/>
              <a:t>0.1</a:t>
            </a:r>
          </a:p>
          <a:p>
            <a:pPr lvl="1"/>
            <a:r>
              <a:rPr lang="en-US" b="1" dirty="0"/>
              <a:t>Normalize:			1.0</a:t>
            </a:r>
            <a:r>
              <a:rPr lang="en-US" b="1" dirty="0">
                <a:cs typeface="Arial" charset="0"/>
              </a:rPr>
              <a:t>×2</a:t>
            </a:r>
            <a:r>
              <a:rPr lang="en-US" b="1" baseline="30000" dirty="0">
                <a:cs typeface="Arial" charset="0"/>
              </a:rPr>
              <a:t>-1</a:t>
            </a:r>
          </a:p>
          <a:p>
            <a:pPr lvl="1"/>
            <a:r>
              <a:rPr lang="en-US" b="1" dirty="0">
                <a:cs typeface="Arial" charset="0"/>
              </a:rPr>
              <a:t>Sign bit is </a:t>
            </a:r>
            <a:r>
              <a:rPr lang="en-US" b="1" dirty="0" smtClean="0">
                <a:cs typeface="Arial" charset="0"/>
              </a:rPr>
              <a:t>			0</a:t>
            </a:r>
            <a:endParaRPr lang="en-US" b="1" dirty="0">
              <a:cs typeface="Arial" charset="0"/>
            </a:endParaRPr>
          </a:p>
          <a:p>
            <a:pPr lvl="1"/>
            <a:r>
              <a:rPr lang="en-US" b="1" dirty="0">
                <a:cs typeface="Arial" charset="0"/>
              </a:rPr>
              <a:t>Biased exponent is </a:t>
            </a:r>
            <a:r>
              <a:rPr lang="en-US" b="1" dirty="0" smtClean="0">
                <a:cs typeface="Arial" charset="0"/>
              </a:rPr>
              <a:t>	127 </a:t>
            </a:r>
            <a:r>
              <a:rPr lang="en-US" b="1" dirty="0"/>
              <a:t>–</a:t>
            </a:r>
            <a:r>
              <a:rPr lang="en-US" b="1" dirty="0">
                <a:cs typeface="Arial" charset="0"/>
              </a:rPr>
              <a:t> 1 =  01111110</a:t>
            </a:r>
            <a:r>
              <a:rPr lang="en-US" b="1" baseline="-25000" dirty="0">
                <a:cs typeface="Arial" charset="0"/>
              </a:rPr>
              <a:t>two</a:t>
            </a:r>
          </a:p>
          <a:p>
            <a:pPr lvl="1"/>
            <a:r>
              <a:rPr lang="en-US" b="1" dirty="0">
                <a:cs typeface="Arial" charset="0"/>
              </a:rPr>
              <a:t>Coefficient is </a:t>
            </a:r>
            <a:r>
              <a:rPr lang="en-US" b="1" dirty="0" smtClean="0">
                <a:cs typeface="Arial" charset="0"/>
              </a:rPr>
              <a:t>		00…0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	</a:t>
            </a:r>
          </a:p>
        </p:txBody>
      </p:sp>
      <p:grpSp>
        <p:nvGrpSpPr>
          <p:cNvPr id="718852" name="Group 4"/>
          <p:cNvGrpSpPr>
            <a:grpSpLocks/>
          </p:cNvGrpSpPr>
          <p:nvPr/>
        </p:nvGrpSpPr>
        <p:grpSpPr bwMode="auto">
          <a:xfrm>
            <a:off x="2249431" y="5781676"/>
            <a:ext cx="9105644" cy="455613"/>
            <a:chOff x="729" y="2112"/>
            <a:chExt cx="3155" cy="287"/>
          </a:xfrm>
        </p:grpSpPr>
        <p:sp>
          <p:nvSpPr>
            <p:cNvPr id="718853" name="Rectangle 5"/>
            <p:cNvSpPr>
              <a:spLocks noChangeArrowheads="1"/>
            </p:cNvSpPr>
            <p:nvPr/>
          </p:nvSpPr>
          <p:spPr bwMode="auto">
            <a:xfrm>
              <a:off x="729" y="2112"/>
              <a:ext cx="143" cy="287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i="0">
                  <a:latin typeface="Arial Narrow" pitchFamily="34" charset="0"/>
                </a:rPr>
                <a:t>0</a:t>
              </a:r>
            </a:p>
          </p:txBody>
        </p:sp>
        <p:sp>
          <p:nvSpPr>
            <p:cNvPr id="718854" name="Rectangle 6"/>
            <p:cNvSpPr>
              <a:spLocks noChangeArrowheads="1"/>
            </p:cNvSpPr>
            <p:nvPr/>
          </p:nvSpPr>
          <p:spPr bwMode="auto">
            <a:xfrm>
              <a:off x="872" y="2112"/>
              <a:ext cx="478" cy="287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i="0">
                  <a:latin typeface="Arial Narrow" pitchFamily="34" charset="0"/>
                </a:rPr>
                <a:t>01…10</a:t>
              </a:r>
            </a:p>
          </p:txBody>
        </p:sp>
        <p:sp>
          <p:nvSpPr>
            <p:cNvPr id="718855" name="Rectangle 7"/>
            <p:cNvSpPr>
              <a:spLocks noChangeArrowheads="1"/>
            </p:cNvSpPr>
            <p:nvPr/>
          </p:nvSpPr>
          <p:spPr bwMode="auto">
            <a:xfrm>
              <a:off x="1350" y="2112"/>
              <a:ext cx="2534" cy="287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i="0">
                  <a:latin typeface="Arial Narrow" pitchFamily="34" charset="0"/>
                </a:rPr>
                <a:t>00000000000000000000000000000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6108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Another example</a:t>
            </a:r>
            <a:endParaRPr lang="en-US" dirty="0"/>
          </a:p>
        </p:txBody>
      </p:sp>
      <p:sp>
        <p:nvSpPr>
          <p:cNvPr id="71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36354" y="1758951"/>
            <a:ext cx="10622900" cy="3567113"/>
          </a:xfrm>
        </p:spPr>
        <p:txBody>
          <a:bodyPr/>
          <a:lstStyle/>
          <a:p>
            <a:r>
              <a:rPr lang="en-US" dirty="0"/>
              <a:t>Represent  </a:t>
            </a:r>
            <a:r>
              <a:rPr lang="en-US" b="1" dirty="0"/>
              <a:t>–2</a:t>
            </a:r>
            <a:endParaRPr lang="en-US" dirty="0"/>
          </a:p>
          <a:p>
            <a:pPr lvl="1"/>
            <a:r>
              <a:rPr lang="en-US" b="1" dirty="0"/>
              <a:t>Convert to binary:	</a:t>
            </a:r>
            <a:r>
              <a:rPr lang="en-US" b="1" dirty="0" smtClean="0"/>
              <a:t>10</a:t>
            </a:r>
            <a:endParaRPr lang="en-US" b="1" dirty="0"/>
          </a:p>
          <a:p>
            <a:pPr lvl="1"/>
            <a:r>
              <a:rPr lang="en-US" b="1" dirty="0"/>
              <a:t>Normalize:			1.0</a:t>
            </a:r>
            <a:r>
              <a:rPr lang="en-US" b="1" dirty="0">
                <a:cs typeface="Arial" charset="0"/>
              </a:rPr>
              <a:t>×2</a:t>
            </a:r>
            <a:r>
              <a:rPr lang="en-US" b="1" baseline="30000" dirty="0">
                <a:cs typeface="Arial" charset="0"/>
              </a:rPr>
              <a:t>1</a:t>
            </a:r>
          </a:p>
          <a:p>
            <a:pPr lvl="1"/>
            <a:r>
              <a:rPr lang="en-US" b="1" dirty="0">
                <a:cs typeface="Arial" charset="0"/>
              </a:rPr>
              <a:t>Sign bit is </a:t>
            </a:r>
            <a:r>
              <a:rPr lang="en-US" b="1" dirty="0" smtClean="0">
                <a:cs typeface="Arial" charset="0"/>
              </a:rPr>
              <a:t>			1</a:t>
            </a:r>
          </a:p>
          <a:p>
            <a:pPr lvl="1"/>
            <a:r>
              <a:rPr lang="en-US" b="1" dirty="0" smtClean="0">
                <a:cs typeface="Arial" charset="0"/>
              </a:rPr>
              <a:t>Biased exponent is 	127 </a:t>
            </a:r>
            <a:r>
              <a:rPr lang="en-US" b="1" dirty="0" smtClean="0"/>
              <a:t>+</a:t>
            </a:r>
            <a:r>
              <a:rPr lang="en-US" b="1" dirty="0" smtClean="0">
                <a:cs typeface="Arial" charset="0"/>
              </a:rPr>
              <a:t> 1 =  10000000</a:t>
            </a:r>
            <a:r>
              <a:rPr lang="en-US" b="1" baseline="-25000" dirty="0" smtClean="0">
                <a:cs typeface="Arial" charset="0"/>
              </a:rPr>
              <a:t>two</a:t>
            </a:r>
          </a:p>
          <a:p>
            <a:pPr lvl="1"/>
            <a:r>
              <a:rPr lang="en-US" b="1" dirty="0" smtClean="0">
                <a:cs typeface="Arial" charset="0"/>
              </a:rPr>
              <a:t>Coefficient </a:t>
            </a:r>
            <a:r>
              <a:rPr lang="en-US" b="1" dirty="0">
                <a:cs typeface="Arial" charset="0"/>
              </a:rPr>
              <a:t>is </a:t>
            </a:r>
            <a:r>
              <a:rPr lang="en-US" b="1" dirty="0" smtClean="0">
                <a:cs typeface="Arial" charset="0"/>
              </a:rPr>
              <a:t>		00…0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	</a:t>
            </a:r>
          </a:p>
        </p:txBody>
      </p:sp>
      <p:grpSp>
        <p:nvGrpSpPr>
          <p:cNvPr id="719876" name="Group 4"/>
          <p:cNvGrpSpPr>
            <a:grpSpLocks/>
          </p:cNvGrpSpPr>
          <p:nvPr/>
        </p:nvGrpSpPr>
        <p:grpSpPr bwMode="auto">
          <a:xfrm>
            <a:off x="2351005" y="5705476"/>
            <a:ext cx="9105644" cy="455613"/>
            <a:chOff x="729" y="2112"/>
            <a:chExt cx="3155" cy="287"/>
          </a:xfrm>
        </p:grpSpPr>
        <p:sp>
          <p:nvSpPr>
            <p:cNvPr id="719877" name="Rectangle 5"/>
            <p:cNvSpPr>
              <a:spLocks noChangeArrowheads="1"/>
            </p:cNvSpPr>
            <p:nvPr/>
          </p:nvSpPr>
          <p:spPr bwMode="auto">
            <a:xfrm>
              <a:off x="729" y="2112"/>
              <a:ext cx="143" cy="287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i="0">
                  <a:latin typeface="Arial Narrow" pitchFamily="34" charset="0"/>
                </a:rPr>
                <a:t>1</a:t>
              </a:r>
            </a:p>
          </p:txBody>
        </p:sp>
        <p:sp>
          <p:nvSpPr>
            <p:cNvPr id="719878" name="Rectangle 6"/>
            <p:cNvSpPr>
              <a:spLocks noChangeArrowheads="1"/>
            </p:cNvSpPr>
            <p:nvPr/>
          </p:nvSpPr>
          <p:spPr bwMode="auto">
            <a:xfrm>
              <a:off x="872" y="2112"/>
              <a:ext cx="478" cy="287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i="0">
                  <a:latin typeface="Arial Narrow" pitchFamily="34" charset="0"/>
                </a:rPr>
                <a:t>10…00</a:t>
              </a:r>
            </a:p>
          </p:txBody>
        </p:sp>
        <p:sp>
          <p:nvSpPr>
            <p:cNvPr id="719879" name="Rectangle 7"/>
            <p:cNvSpPr>
              <a:spLocks noChangeArrowheads="1"/>
            </p:cNvSpPr>
            <p:nvPr/>
          </p:nvSpPr>
          <p:spPr bwMode="auto">
            <a:xfrm>
              <a:off x="1350" y="2112"/>
              <a:ext cx="2534" cy="287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i="0">
                  <a:latin typeface="Arial Narrow" pitchFamily="34" charset="0"/>
                </a:rPr>
                <a:t>00000000000000000000000000000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3485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Yet another example</a:t>
            </a:r>
            <a:endParaRPr lang="en-US" dirty="0"/>
          </a:p>
        </p:txBody>
      </p:sp>
      <p:sp>
        <p:nvSpPr>
          <p:cNvPr id="71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36354" y="1758951"/>
            <a:ext cx="10622900" cy="3567113"/>
          </a:xfrm>
        </p:spPr>
        <p:txBody>
          <a:bodyPr/>
          <a:lstStyle/>
          <a:p>
            <a:r>
              <a:rPr lang="en-US" dirty="0"/>
              <a:t>Represent  </a:t>
            </a:r>
            <a:r>
              <a:rPr lang="en-US" b="1" dirty="0"/>
              <a:t>–2</a:t>
            </a:r>
            <a:endParaRPr lang="en-US" dirty="0"/>
          </a:p>
          <a:p>
            <a:pPr lvl="1"/>
            <a:r>
              <a:rPr lang="en-US" b="1" dirty="0"/>
              <a:t>Convert to binary:	</a:t>
            </a:r>
            <a:r>
              <a:rPr lang="en-US" b="1" dirty="0" smtClean="0"/>
              <a:t>10</a:t>
            </a:r>
            <a:endParaRPr lang="en-US" b="1" dirty="0"/>
          </a:p>
          <a:p>
            <a:pPr lvl="1"/>
            <a:r>
              <a:rPr lang="en-US" b="1" dirty="0"/>
              <a:t>Normalize:			1.0</a:t>
            </a:r>
            <a:r>
              <a:rPr lang="en-US" b="1" dirty="0">
                <a:cs typeface="Arial" charset="0"/>
              </a:rPr>
              <a:t>×2</a:t>
            </a:r>
            <a:r>
              <a:rPr lang="en-US" b="1" baseline="30000" dirty="0">
                <a:cs typeface="Arial" charset="0"/>
              </a:rPr>
              <a:t>1</a:t>
            </a:r>
          </a:p>
          <a:p>
            <a:pPr lvl="1"/>
            <a:r>
              <a:rPr lang="en-US" b="1" dirty="0">
                <a:cs typeface="Arial" charset="0"/>
              </a:rPr>
              <a:t>Sign bit is </a:t>
            </a:r>
            <a:r>
              <a:rPr lang="en-US" b="1" dirty="0" smtClean="0">
                <a:cs typeface="Arial" charset="0"/>
              </a:rPr>
              <a:t>			1</a:t>
            </a:r>
            <a:endParaRPr lang="en-US" b="1" dirty="0">
              <a:cs typeface="Arial" charset="0"/>
            </a:endParaRPr>
          </a:p>
          <a:p>
            <a:pPr lvl="1"/>
            <a:r>
              <a:rPr lang="en-US" b="1" dirty="0">
                <a:cs typeface="Arial" charset="0"/>
              </a:rPr>
              <a:t>Biased exponent is </a:t>
            </a:r>
            <a:r>
              <a:rPr lang="en-US" b="1" dirty="0" smtClean="0">
                <a:cs typeface="Arial" charset="0"/>
              </a:rPr>
              <a:t>	127 </a:t>
            </a:r>
            <a:r>
              <a:rPr lang="en-US" b="1" dirty="0"/>
              <a:t>+</a:t>
            </a:r>
            <a:r>
              <a:rPr lang="en-US" b="1" dirty="0">
                <a:cs typeface="Arial" charset="0"/>
              </a:rPr>
              <a:t> 1 =  10000000</a:t>
            </a:r>
            <a:r>
              <a:rPr lang="en-US" b="1" baseline="-25000" dirty="0">
                <a:cs typeface="Arial" charset="0"/>
              </a:rPr>
              <a:t>two</a:t>
            </a:r>
          </a:p>
          <a:p>
            <a:pPr lvl="1"/>
            <a:r>
              <a:rPr lang="en-US" b="1" dirty="0">
                <a:cs typeface="Arial" charset="0"/>
              </a:rPr>
              <a:t>Coefficient is </a:t>
            </a:r>
            <a:r>
              <a:rPr lang="en-US" b="1" dirty="0" smtClean="0">
                <a:cs typeface="Arial" charset="0"/>
              </a:rPr>
              <a:t>		00…0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	</a:t>
            </a:r>
          </a:p>
        </p:txBody>
      </p:sp>
      <p:grpSp>
        <p:nvGrpSpPr>
          <p:cNvPr id="719876" name="Group 4"/>
          <p:cNvGrpSpPr>
            <a:grpSpLocks/>
          </p:cNvGrpSpPr>
          <p:nvPr/>
        </p:nvGrpSpPr>
        <p:grpSpPr bwMode="auto">
          <a:xfrm>
            <a:off x="2351005" y="5705476"/>
            <a:ext cx="9105644" cy="455613"/>
            <a:chOff x="729" y="2112"/>
            <a:chExt cx="3155" cy="287"/>
          </a:xfrm>
        </p:grpSpPr>
        <p:sp>
          <p:nvSpPr>
            <p:cNvPr id="719877" name="Rectangle 5"/>
            <p:cNvSpPr>
              <a:spLocks noChangeArrowheads="1"/>
            </p:cNvSpPr>
            <p:nvPr/>
          </p:nvSpPr>
          <p:spPr bwMode="auto">
            <a:xfrm>
              <a:off x="729" y="2112"/>
              <a:ext cx="143" cy="287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i="0">
                  <a:latin typeface="Arial Narrow" pitchFamily="34" charset="0"/>
                </a:rPr>
                <a:t>1</a:t>
              </a:r>
            </a:p>
          </p:txBody>
        </p:sp>
        <p:sp>
          <p:nvSpPr>
            <p:cNvPr id="719878" name="Rectangle 6"/>
            <p:cNvSpPr>
              <a:spLocks noChangeArrowheads="1"/>
            </p:cNvSpPr>
            <p:nvPr/>
          </p:nvSpPr>
          <p:spPr bwMode="auto">
            <a:xfrm>
              <a:off x="872" y="2112"/>
              <a:ext cx="478" cy="287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i="0">
                  <a:latin typeface="Arial Narrow" pitchFamily="34" charset="0"/>
                </a:rPr>
                <a:t>10…00</a:t>
              </a:r>
            </a:p>
          </p:txBody>
        </p:sp>
        <p:sp>
          <p:nvSpPr>
            <p:cNvPr id="719879" name="Rectangle 7"/>
            <p:cNvSpPr>
              <a:spLocks noChangeArrowheads="1"/>
            </p:cNvSpPr>
            <p:nvPr/>
          </p:nvSpPr>
          <p:spPr bwMode="auto">
            <a:xfrm>
              <a:off x="1350" y="2112"/>
              <a:ext cx="2534" cy="287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i="0">
                  <a:latin typeface="Arial Narrow" pitchFamily="34" charset="0"/>
                </a:rPr>
                <a:t>00000000000000000000000000000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3485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Chapter 3 — Arithmetic for Computers — </a:t>
            </a:r>
            <a:fld id="{9486324A-6190-49C0-9445-85B2B3FCA9CF}" type="slidenum">
              <a:rPr lang="en-AU"/>
              <a:pPr/>
              <a:t>26</a:t>
            </a:fld>
            <a:endParaRPr lang="en-AU"/>
          </a:p>
        </p:txBody>
      </p:sp>
      <p:sp>
        <p:nvSpPr>
          <p:cNvPr id="293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Floating-Point Example</a:t>
            </a:r>
            <a:endParaRPr lang="en-AU"/>
          </a:p>
        </p:txBody>
      </p:sp>
      <p:sp>
        <p:nvSpPr>
          <p:cNvPr id="293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What number is represented by the single-precision float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dirty="0">
                <a:solidFill>
                  <a:schemeClr val="hlink"/>
                </a:solidFill>
              </a:rPr>
              <a:t>	1</a:t>
            </a:r>
            <a:r>
              <a:rPr lang="en-US" dirty="0">
                <a:solidFill>
                  <a:srgbClr val="008000"/>
                </a:solidFill>
              </a:rPr>
              <a:t>10000001</a:t>
            </a:r>
            <a:r>
              <a:rPr lang="en-US" dirty="0">
                <a:solidFill>
                  <a:schemeClr val="tx2"/>
                </a:solidFill>
              </a:rPr>
              <a:t>01000…00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 = </a:t>
            </a:r>
            <a:r>
              <a:rPr lang="en-US" dirty="0">
                <a:solidFill>
                  <a:schemeClr val="hlink"/>
                </a:solidFill>
              </a:rPr>
              <a:t>1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Fraction = </a:t>
            </a:r>
            <a:r>
              <a:rPr lang="en-US" dirty="0">
                <a:solidFill>
                  <a:schemeClr val="tx2"/>
                </a:solidFill>
              </a:rPr>
              <a:t>01000…00</a:t>
            </a:r>
            <a:r>
              <a:rPr lang="en-US" baseline="-25000" dirty="0"/>
              <a:t>2</a:t>
            </a:r>
            <a:endParaRPr lang="en-US" dirty="0">
              <a:solidFill>
                <a:schemeClr val="folHlink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dirty="0"/>
              <a:t>E</a:t>
            </a:r>
            <a:r>
              <a:rPr lang="en-US" dirty="0" smtClean="0"/>
              <a:t>xponent </a:t>
            </a:r>
            <a:r>
              <a:rPr lang="en-US" dirty="0"/>
              <a:t>= </a:t>
            </a:r>
            <a:r>
              <a:rPr lang="en-US" dirty="0">
                <a:solidFill>
                  <a:srgbClr val="008000"/>
                </a:solidFill>
              </a:rPr>
              <a:t>10000001</a:t>
            </a:r>
            <a:r>
              <a:rPr lang="en-US" baseline="-25000" dirty="0"/>
              <a:t>2</a:t>
            </a:r>
            <a:r>
              <a:rPr lang="en-US" dirty="0"/>
              <a:t> = 129</a:t>
            </a:r>
          </a:p>
          <a:p>
            <a:pPr>
              <a:lnSpc>
                <a:spcPct val="90000"/>
              </a:lnSpc>
            </a:pPr>
            <a:r>
              <a:rPr lang="en-US" dirty="0"/>
              <a:t>x = (–1)</a:t>
            </a:r>
            <a:r>
              <a:rPr lang="en-US" baseline="30000" dirty="0"/>
              <a:t>1</a:t>
            </a:r>
            <a:r>
              <a:rPr lang="en-US" dirty="0"/>
              <a:t> × (1 + 01</a:t>
            </a:r>
            <a:r>
              <a:rPr lang="en-US" baseline="-25000" dirty="0"/>
              <a:t>2</a:t>
            </a:r>
            <a:r>
              <a:rPr lang="en-US" dirty="0"/>
              <a:t>) × 2</a:t>
            </a:r>
            <a:r>
              <a:rPr lang="en-US" baseline="30000" dirty="0"/>
              <a:t>(129 – 127)</a:t>
            </a:r>
            <a:endParaRPr lang="en-US" dirty="0"/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dirty="0"/>
              <a:t>	= (–1) × 1.25 × 2</a:t>
            </a:r>
            <a:r>
              <a:rPr lang="en-US" baseline="30000" dirty="0"/>
              <a:t>2</a:t>
            </a:r>
            <a:endParaRPr lang="en-US" dirty="0"/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dirty="0"/>
              <a:t>	= –5.0</a:t>
            </a:r>
          </a:p>
        </p:txBody>
      </p:sp>
    </p:spTree>
    <p:extLst>
      <p:ext uri="{BB962C8B-B14F-4D97-AF65-F5344CB8AC3E}">
        <p14:creationId xmlns:p14="http://schemas.microsoft.com/office/powerpoint/2010/main" val="309855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375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T2 Answer Key</a:t>
            </a:r>
            <a:endParaRPr lang="en-IE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863726"/>
              </p:ext>
            </p:extLst>
          </p:nvPr>
        </p:nvGraphicFramePr>
        <p:xfrm>
          <a:off x="-1588" y="1314924"/>
          <a:ext cx="12192000" cy="5543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8600">
                  <a:extLst>
                    <a:ext uri="{9D8B030D-6E8A-4147-A177-3AD203B41FA5}">
                      <a16:colId xmlns:a16="http://schemas.microsoft.com/office/drawing/2014/main" val="4182015359"/>
                    </a:ext>
                  </a:extLst>
                </a:gridCol>
                <a:gridCol w="4038600">
                  <a:extLst>
                    <a:ext uri="{9D8B030D-6E8A-4147-A177-3AD203B41FA5}">
                      <a16:colId xmlns:a16="http://schemas.microsoft.com/office/drawing/2014/main" val="3804759701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693794963"/>
                    </a:ext>
                  </a:extLst>
                </a:gridCol>
              </a:tblGrid>
              <a:tr h="668418">
                <a:tc>
                  <a:txBody>
                    <a:bodyPr/>
                    <a:lstStyle/>
                    <a:p>
                      <a:pPr algn="ctr"/>
                      <a:r>
                        <a:rPr lang="en-IE" sz="2800" dirty="0" smtClean="0"/>
                        <a:t>Question</a:t>
                      </a:r>
                      <a:endParaRPr lang="en-I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2800" dirty="0" smtClean="0"/>
                        <a:t>S1</a:t>
                      </a:r>
                      <a:endParaRPr lang="en-I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2800" dirty="0" smtClean="0"/>
                        <a:t>S2</a:t>
                      </a:r>
                      <a:endParaRPr lang="en-I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855207"/>
                  </a:ext>
                </a:extLst>
              </a:tr>
              <a:tr h="1153708">
                <a:tc>
                  <a:txBody>
                    <a:bodyPr/>
                    <a:lstStyle/>
                    <a:p>
                      <a:r>
                        <a:rPr lang="en-IE" sz="2800" dirty="0" smtClean="0"/>
                        <a:t>No of clock cycles by 5 stage pipeline to</a:t>
                      </a:r>
                      <a:r>
                        <a:rPr lang="en-IE" sz="2800" baseline="0" dirty="0" smtClean="0"/>
                        <a:t> execute x instructions</a:t>
                      </a:r>
                      <a:endParaRPr lang="en-I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800" dirty="0" smtClean="0"/>
                        <a:t>1*5+499</a:t>
                      </a:r>
                      <a:r>
                        <a:rPr lang="en-IE" sz="2800" baseline="0" dirty="0" smtClean="0"/>
                        <a:t>       </a:t>
                      </a:r>
                      <a:r>
                        <a:rPr lang="en-IE" sz="2800" baseline="0" dirty="0" smtClean="0"/>
                        <a:t>= </a:t>
                      </a:r>
                      <a:r>
                        <a:rPr lang="en-IE" sz="2800" baseline="0" dirty="0" smtClean="0"/>
                        <a:t>504</a:t>
                      </a:r>
                      <a:endParaRPr lang="en-I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800" dirty="0" smtClean="0"/>
                        <a:t>1*5+299</a:t>
                      </a:r>
                      <a:r>
                        <a:rPr lang="en-IE" sz="2800" baseline="0" dirty="0" smtClean="0"/>
                        <a:t>       = 304</a:t>
                      </a:r>
                      <a:endParaRPr lang="en-I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682840"/>
                  </a:ext>
                </a:extLst>
              </a:tr>
              <a:tr h="668418">
                <a:tc>
                  <a:txBody>
                    <a:bodyPr/>
                    <a:lstStyle/>
                    <a:p>
                      <a:r>
                        <a:rPr lang="en-IE" sz="2800" dirty="0" smtClean="0"/>
                        <a:t>Time for non</a:t>
                      </a:r>
                      <a:r>
                        <a:rPr lang="en-IE" sz="2800" baseline="0" dirty="0" smtClean="0"/>
                        <a:t> pipelined machine</a:t>
                      </a:r>
                      <a:endParaRPr lang="en-I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800" dirty="0" smtClean="0"/>
                        <a:t>500*10*5      </a:t>
                      </a:r>
                      <a:r>
                        <a:rPr lang="en-IE" sz="2800" dirty="0" smtClean="0"/>
                        <a:t>= </a:t>
                      </a:r>
                      <a:r>
                        <a:rPr lang="en-IE" sz="2800" dirty="0" smtClean="0"/>
                        <a:t>25000 </a:t>
                      </a:r>
                      <a:r>
                        <a:rPr lang="en-IE" sz="2800" dirty="0" smtClean="0"/>
                        <a:t>ns</a:t>
                      </a:r>
                      <a:endParaRPr lang="en-I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800" dirty="0" smtClean="0"/>
                        <a:t>300*15*5      = 22500 ns</a:t>
                      </a:r>
                      <a:endParaRPr lang="en-I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12157"/>
                  </a:ext>
                </a:extLst>
              </a:tr>
              <a:tr h="668418">
                <a:tc>
                  <a:txBody>
                    <a:bodyPr/>
                    <a:lstStyle/>
                    <a:p>
                      <a:r>
                        <a:rPr lang="en-IE" sz="2800" dirty="0" smtClean="0"/>
                        <a:t>Time for pipelined</a:t>
                      </a:r>
                      <a:r>
                        <a:rPr lang="en-IE" sz="2800" baseline="0" dirty="0" smtClean="0"/>
                        <a:t> machine</a:t>
                      </a:r>
                      <a:endParaRPr lang="en-I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800" dirty="0" smtClean="0"/>
                        <a:t>504*15          </a:t>
                      </a:r>
                      <a:r>
                        <a:rPr lang="en-IE" sz="2800" dirty="0" smtClean="0"/>
                        <a:t>= </a:t>
                      </a:r>
                      <a:r>
                        <a:rPr lang="en-IE" sz="2800" dirty="0" smtClean="0"/>
                        <a:t>5040 </a:t>
                      </a:r>
                      <a:r>
                        <a:rPr lang="en-IE" sz="2800" dirty="0" smtClean="0"/>
                        <a:t>ns  </a:t>
                      </a:r>
                      <a:endParaRPr lang="en-I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800" dirty="0" smtClean="0"/>
                        <a:t>304*15          = 4560 ns  </a:t>
                      </a:r>
                      <a:endParaRPr lang="en-I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930618"/>
                  </a:ext>
                </a:extLst>
              </a:tr>
              <a:tr h="668418">
                <a:tc>
                  <a:txBody>
                    <a:bodyPr/>
                    <a:lstStyle/>
                    <a:p>
                      <a:r>
                        <a:rPr lang="en-IE" sz="2800" dirty="0" smtClean="0"/>
                        <a:t>Speedup ratio</a:t>
                      </a:r>
                      <a:endParaRPr lang="en-I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800" dirty="0" smtClean="0"/>
                        <a:t>25000/5040   </a:t>
                      </a:r>
                      <a:r>
                        <a:rPr lang="en-IE" sz="2800" dirty="0" smtClean="0"/>
                        <a:t>= </a:t>
                      </a:r>
                      <a:r>
                        <a:rPr lang="en-IE" sz="2800" dirty="0" smtClean="0"/>
                        <a:t>4.96</a:t>
                      </a:r>
                      <a:endParaRPr lang="en-I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800" dirty="0" smtClean="0"/>
                        <a:t>22500/4560   = 4.93</a:t>
                      </a:r>
                      <a:endParaRPr lang="en-I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874720"/>
                  </a:ext>
                </a:extLst>
              </a:tr>
              <a:tr h="668418">
                <a:tc>
                  <a:txBody>
                    <a:bodyPr/>
                    <a:lstStyle/>
                    <a:p>
                      <a:r>
                        <a:rPr lang="en-IE" sz="2800" dirty="0" smtClean="0"/>
                        <a:t>Clock cycles when not in pipeline</a:t>
                      </a:r>
                      <a:endParaRPr lang="en-I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800" dirty="0" smtClean="0"/>
                        <a:t>500*5             </a:t>
                      </a:r>
                      <a:r>
                        <a:rPr lang="en-IE" sz="2800" dirty="0" smtClean="0"/>
                        <a:t>=</a:t>
                      </a:r>
                      <a:r>
                        <a:rPr lang="en-IE" sz="2800" baseline="0" dirty="0" smtClean="0"/>
                        <a:t> </a:t>
                      </a:r>
                      <a:r>
                        <a:rPr lang="en-IE" sz="2800" baseline="0" dirty="0" smtClean="0"/>
                        <a:t>2500</a:t>
                      </a:r>
                      <a:endParaRPr lang="en-I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800" dirty="0" smtClean="0"/>
                        <a:t>300*5             =</a:t>
                      </a:r>
                      <a:r>
                        <a:rPr lang="en-IE" sz="2800" baseline="0" dirty="0" smtClean="0"/>
                        <a:t> 1500</a:t>
                      </a:r>
                      <a:endParaRPr lang="en-I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589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571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Chapter 3 — Arithmetic for Computers — </a:t>
            </a:r>
            <a:fld id="{EC887D79-1D38-4524-8454-A26D4FE7FED6}" type="slidenum">
              <a:rPr lang="en-AU"/>
              <a:pPr/>
              <a:t>3</a:t>
            </a:fld>
            <a:endParaRPr lang="en-AU"/>
          </a:p>
        </p:txBody>
      </p:sp>
      <p:sp>
        <p:nvSpPr>
          <p:cNvPr id="2590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Integer Subtraction</a:t>
            </a:r>
            <a:endParaRPr lang="en-AU"/>
          </a:p>
        </p:txBody>
      </p:sp>
      <p:sp>
        <p:nvSpPr>
          <p:cNvPr id="25907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/>
              <a:t>Add negation of second operand</a:t>
            </a:r>
          </a:p>
          <a:p>
            <a:r>
              <a:rPr lang="en-US" sz="2800"/>
              <a:t>Example: 7 – 6 = 7 + (–6)</a:t>
            </a:r>
          </a:p>
          <a:p>
            <a:pPr lvl="1">
              <a:buFont typeface="Wingdings" pitchFamily="2" charset="2"/>
              <a:buNone/>
            </a:pPr>
            <a:r>
              <a:rPr lang="en-US" sz="2400"/>
              <a:t>	+7:	0000 0000 … 0000 0111</a:t>
            </a:r>
            <a:br>
              <a:rPr lang="en-US" sz="2400"/>
            </a:br>
            <a:r>
              <a:rPr lang="en-US" sz="2400" u="sng"/>
              <a:t>–6:	1111 1111 … 1111 1010</a:t>
            </a:r>
            <a:r>
              <a:rPr lang="en-US" sz="2400"/>
              <a:t/>
            </a:r>
            <a:br>
              <a:rPr lang="en-US" sz="2400"/>
            </a:br>
            <a:r>
              <a:rPr lang="en-US" sz="2400"/>
              <a:t>+1:	0000 0000 … 0000 0001</a:t>
            </a:r>
          </a:p>
          <a:p>
            <a:r>
              <a:rPr lang="en-US" sz="2800"/>
              <a:t>Overflow if result out of range</a:t>
            </a:r>
          </a:p>
          <a:p>
            <a:pPr lvl="1"/>
            <a:r>
              <a:rPr lang="en-US" sz="2400"/>
              <a:t>Subtracting two +ve or two –ve operands, no overflow</a:t>
            </a:r>
          </a:p>
          <a:p>
            <a:pPr lvl="1"/>
            <a:r>
              <a:rPr lang="en-US" sz="2400"/>
              <a:t>Subtracting +ve from –ve operand</a:t>
            </a:r>
          </a:p>
          <a:p>
            <a:pPr lvl="2"/>
            <a:r>
              <a:rPr lang="en-US" sz="2000"/>
              <a:t>Overflow if result sign is 0</a:t>
            </a:r>
          </a:p>
          <a:p>
            <a:pPr lvl="1"/>
            <a:r>
              <a:rPr lang="en-US" sz="2400"/>
              <a:t>Subtracting –ve from +ve operand</a:t>
            </a:r>
          </a:p>
          <a:p>
            <a:pPr lvl="2"/>
            <a:r>
              <a:rPr lang="en-US" sz="2000"/>
              <a:t>Overflow if result sign is 1</a:t>
            </a:r>
          </a:p>
        </p:txBody>
      </p:sp>
    </p:spTree>
    <p:extLst>
      <p:ext uri="{BB962C8B-B14F-4D97-AF65-F5344CB8AC3E}">
        <p14:creationId xmlns:p14="http://schemas.microsoft.com/office/powerpoint/2010/main" val="204302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Chapter 3 — Arithmetic for Computers — </a:t>
            </a:r>
            <a:fld id="{8D6D4BEA-A517-4060-96C2-71861A03BB57}" type="slidenum">
              <a:rPr lang="en-AU"/>
              <a:pPr/>
              <a:t>4</a:t>
            </a:fld>
            <a:endParaRPr lang="en-AU"/>
          </a:p>
        </p:txBody>
      </p:sp>
      <p:sp>
        <p:nvSpPr>
          <p:cNvPr id="265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Multiplication</a:t>
            </a:r>
            <a:endParaRPr lang="en-AU"/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047" y="1125538"/>
            <a:ext cx="11024962" cy="766762"/>
          </a:xfrm>
        </p:spPr>
        <p:txBody>
          <a:bodyPr/>
          <a:lstStyle/>
          <a:p>
            <a:r>
              <a:rPr lang="en-US"/>
              <a:t>Start with long-multiplication approach</a:t>
            </a:r>
            <a:endParaRPr lang="en-AU"/>
          </a:p>
        </p:txBody>
      </p:sp>
      <p:grpSp>
        <p:nvGrpSpPr>
          <p:cNvPr id="265220" name="Group 4"/>
          <p:cNvGrpSpPr>
            <a:grpSpLocks/>
          </p:cNvGrpSpPr>
          <p:nvPr/>
        </p:nvGrpSpPr>
        <p:grpSpPr bwMode="auto">
          <a:xfrm>
            <a:off x="2410256" y="2349502"/>
            <a:ext cx="1631525" cy="2246313"/>
            <a:chOff x="703" y="1616"/>
            <a:chExt cx="771" cy="1415"/>
          </a:xfrm>
        </p:grpSpPr>
        <p:sp>
          <p:nvSpPr>
            <p:cNvPr id="265221" name="Text Box 5"/>
            <p:cNvSpPr txBox="1">
              <a:spLocks noChangeArrowheads="1"/>
            </p:cNvSpPr>
            <p:nvPr/>
          </p:nvSpPr>
          <p:spPr bwMode="auto">
            <a:xfrm>
              <a:off x="703" y="1616"/>
              <a:ext cx="596" cy="14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>
                  <a:latin typeface="Lucida Console" pitchFamily="49" charset="0"/>
                </a:rPr>
                <a:t>   1000</a:t>
              </a:r>
            </a:p>
            <a:p>
              <a:r>
                <a:rPr lang="en-US" sz="2000">
                  <a:latin typeface="Lucida Console" pitchFamily="49" charset="0"/>
                </a:rPr>
                <a:t>×  1001</a:t>
              </a:r>
            </a:p>
            <a:p>
              <a:r>
                <a:rPr lang="en-US" sz="2000">
                  <a:latin typeface="Lucida Console" pitchFamily="49" charset="0"/>
                </a:rPr>
                <a:t>   1000</a:t>
              </a:r>
            </a:p>
            <a:p>
              <a:r>
                <a:rPr lang="en-US" sz="2000">
                  <a:latin typeface="Lucida Console" pitchFamily="49" charset="0"/>
                </a:rPr>
                <a:t>  0000 </a:t>
              </a:r>
            </a:p>
            <a:p>
              <a:r>
                <a:rPr lang="en-US" sz="2000">
                  <a:latin typeface="Lucida Console" pitchFamily="49" charset="0"/>
                </a:rPr>
                <a:t> 0000  </a:t>
              </a:r>
            </a:p>
            <a:p>
              <a:r>
                <a:rPr lang="en-US" sz="2000">
                  <a:latin typeface="Lucida Console" pitchFamily="49" charset="0"/>
                </a:rPr>
                <a:t>1000   </a:t>
              </a:r>
            </a:p>
            <a:p>
              <a:r>
                <a:rPr lang="en-US" sz="2000">
                  <a:latin typeface="Lucida Console" pitchFamily="49" charset="0"/>
                </a:rPr>
                <a:t>1001000</a:t>
              </a:r>
              <a:endParaRPr lang="en-AU" sz="2000">
                <a:latin typeface="Lucida Console" pitchFamily="49" charset="0"/>
              </a:endParaRPr>
            </a:p>
          </p:txBody>
        </p:sp>
        <p:sp>
          <p:nvSpPr>
            <p:cNvPr id="265222" name="Line 6"/>
            <p:cNvSpPr>
              <a:spLocks noChangeShapeType="1"/>
            </p:cNvSpPr>
            <p:nvPr/>
          </p:nvSpPr>
          <p:spPr bwMode="auto">
            <a:xfrm flipH="1">
              <a:off x="703" y="2024"/>
              <a:ext cx="77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5223" name="Line 7"/>
            <p:cNvSpPr>
              <a:spLocks noChangeShapeType="1"/>
            </p:cNvSpPr>
            <p:nvPr/>
          </p:nvSpPr>
          <p:spPr bwMode="auto">
            <a:xfrm flipH="1">
              <a:off x="703" y="2795"/>
              <a:ext cx="77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5225" name="Text Box 9"/>
          <p:cNvSpPr txBox="1">
            <a:spLocks noChangeArrowheads="1"/>
          </p:cNvSpPr>
          <p:nvPr/>
        </p:nvSpPr>
        <p:spPr bwMode="auto">
          <a:xfrm>
            <a:off x="909929" y="4803776"/>
            <a:ext cx="3072600" cy="646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Length of product is the sum of operand lengths</a:t>
            </a:r>
            <a:endParaRPr lang="en-AU"/>
          </a:p>
        </p:txBody>
      </p:sp>
      <p:sp>
        <p:nvSpPr>
          <p:cNvPr id="265226" name="AutoShape 10"/>
          <p:cNvSpPr>
            <a:spLocks/>
          </p:cNvSpPr>
          <p:nvPr/>
        </p:nvSpPr>
        <p:spPr bwMode="auto">
          <a:xfrm>
            <a:off x="239122" y="2090738"/>
            <a:ext cx="1919316" cy="330200"/>
          </a:xfrm>
          <a:prstGeom prst="borderCallout1">
            <a:avLst>
              <a:gd name="adj1" fmla="val 34616"/>
              <a:gd name="adj2" fmla="val 105292"/>
              <a:gd name="adj3" fmla="val 121634"/>
              <a:gd name="adj4" fmla="val 14487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600"/>
              <a:t>multiplicand</a:t>
            </a:r>
            <a:endParaRPr lang="en-AU" sz="1600"/>
          </a:p>
        </p:txBody>
      </p:sp>
      <p:sp>
        <p:nvSpPr>
          <p:cNvPr id="265227" name="AutoShape 11"/>
          <p:cNvSpPr>
            <a:spLocks/>
          </p:cNvSpPr>
          <p:nvPr/>
        </p:nvSpPr>
        <p:spPr bwMode="auto">
          <a:xfrm>
            <a:off x="239122" y="2565400"/>
            <a:ext cx="1919316" cy="330200"/>
          </a:xfrm>
          <a:prstGeom prst="borderCallout1">
            <a:avLst>
              <a:gd name="adj1" fmla="val 34616"/>
              <a:gd name="adj2" fmla="val 105292"/>
              <a:gd name="adj3" fmla="val 69231"/>
              <a:gd name="adj4" fmla="val 14663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600"/>
              <a:t>multiplier</a:t>
            </a:r>
            <a:endParaRPr lang="en-AU" sz="1600"/>
          </a:p>
        </p:txBody>
      </p:sp>
      <p:sp>
        <p:nvSpPr>
          <p:cNvPr id="265228" name="AutoShape 12"/>
          <p:cNvSpPr>
            <a:spLocks/>
          </p:cNvSpPr>
          <p:nvPr/>
        </p:nvSpPr>
        <p:spPr bwMode="auto">
          <a:xfrm>
            <a:off x="239122" y="4149726"/>
            <a:ext cx="1534183" cy="358775"/>
          </a:xfrm>
          <a:prstGeom prst="borderCallout1">
            <a:avLst>
              <a:gd name="adj1" fmla="val 31856"/>
              <a:gd name="adj2" fmla="val 106620"/>
              <a:gd name="adj3" fmla="val 58407"/>
              <a:gd name="adj4" fmla="val 14455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600"/>
              <a:t>product</a:t>
            </a:r>
            <a:endParaRPr lang="en-AU" sz="1600"/>
          </a:p>
        </p:txBody>
      </p:sp>
      <p:sp>
        <p:nvSpPr>
          <p:cNvPr id="265230" name="Text Box 14"/>
          <p:cNvSpPr txBox="1">
            <a:spLocks noChangeArrowheads="1"/>
          </p:cNvSpPr>
          <p:nvPr/>
        </p:nvSpPr>
        <p:spPr bwMode="auto">
          <a:xfrm rot="5400000">
            <a:off x="10928752" y="821809"/>
            <a:ext cx="2031325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folHlink"/>
                </a:solidFill>
              </a:rPr>
              <a:t>§3.3 Multiplication</a:t>
            </a:r>
          </a:p>
        </p:txBody>
      </p:sp>
      <p:pic>
        <p:nvPicPr>
          <p:cNvPr id="265231" name="Picture 15" descr="f03-04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137" y="2133601"/>
            <a:ext cx="7099568" cy="304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7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Chapter 3 — Arithmetic for Computers — </a:t>
            </a:r>
            <a:fld id="{DE9B0B33-EBFA-473E-824A-E797A02DB423}" type="slidenum">
              <a:rPr lang="en-AU"/>
              <a:pPr/>
              <a:t>5</a:t>
            </a:fld>
            <a:endParaRPr lang="en-AU"/>
          </a:p>
        </p:txBody>
      </p:sp>
      <p:pic>
        <p:nvPicPr>
          <p:cNvPr id="267273" name="Picture 9" descr="f03-05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96" y="1773239"/>
            <a:ext cx="4179329" cy="423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7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Multiplication Hardware</a:t>
            </a:r>
            <a:endParaRPr lang="en-AU"/>
          </a:p>
        </p:txBody>
      </p:sp>
      <p:sp>
        <p:nvSpPr>
          <p:cNvPr id="267269" name="AutoShape 5"/>
          <p:cNvSpPr>
            <a:spLocks/>
          </p:cNvSpPr>
          <p:nvPr/>
        </p:nvSpPr>
        <p:spPr bwMode="auto">
          <a:xfrm>
            <a:off x="8206297" y="5589588"/>
            <a:ext cx="1919317" cy="330200"/>
          </a:xfrm>
          <a:prstGeom prst="borderCallout1">
            <a:avLst>
              <a:gd name="adj1" fmla="val 34616"/>
              <a:gd name="adj2" fmla="val -5292"/>
              <a:gd name="adj3" fmla="val -167787"/>
              <a:gd name="adj4" fmla="val -4035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600">
                <a:latin typeface="Tahoma" pitchFamily="34" charset="0"/>
              </a:rPr>
              <a:t>Initially 0</a:t>
            </a:r>
            <a:endParaRPr lang="en-AU" sz="1600">
              <a:latin typeface="Tahoma" pitchFamily="34" charset="0"/>
            </a:endParaRPr>
          </a:p>
        </p:txBody>
      </p:sp>
      <p:pic>
        <p:nvPicPr>
          <p:cNvPr id="267272" name="Picture 8" descr="f03-04-P37449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137" y="2133601"/>
            <a:ext cx="7099568" cy="304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64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Chapter 3 — Arithmetic for Computers — </a:t>
            </a:r>
            <a:fld id="{79D4B176-7CED-4042-94B8-BB61D003DB5C}" type="slidenum">
              <a:rPr lang="en-AU"/>
              <a:pPr/>
              <a:t>6</a:t>
            </a:fld>
            <a:endParaRPr lang="en-AU"/>
          </a:p>
        </p:txBody>
      </p:sp>
      <p:pic>
        <p:nvPicPr>
          <p:cNvPr id="269321" name="Picture 9" descr="f03-06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779" y="1989138"/>
            <a:ext cx="7118612" cy="272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931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Optimized Multiplier</a:t>
            </a:r>
            <a:endParaRPr lang="en-AU"/>
          </a:p>
        </p:txBody>
      </p:sp>
      <p:sp>
        <p:nvSpPr>
          <p:cNvPr id="269318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12047" y="1125539"/>
            <a:ext cx="11024962" cy="719137"/>
          </a:xfrm>
        </p:spPr>
        <p:txBody>
          <a:bodyPr/>
          <a:lstStyle/>
          <a:p>
            <a:r>
              <a:rPr lang="en-US"/>
              <a:t>Perform steps in parallel: add/shift</a:t>
            </a:r>
          </a:p>
        </p:txBody>
      </p:sp>
      <p:sp>
        <p:nvSpPr>
          <p:cNvPr id="269319" name="Rectangle 7"/>
          <p:cNvSpPr>
            <a:spLocks noChangeArrowheads="1"/>
          </p:cNvSpPr>
          <p:nvPr/>
        </p:nvSpPr>
        <p:spPr bwMode="auto">
          <a:xfrm>
            <a:off x="912047" y="5013325"/>
            <a:ext cx="11024962" cy="1150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en-US" sz="3200"/>
              <a:t>One cycle per partial-product addition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lang="en-US" sz="2800"/>
              <a:t>That’s ok, if frequency of multiplications is low</a:t>
            </a:r>
            <a:endParaRPr lang="en-AU" sz="2800"/>
          </a:p>
        </p:txBody>
      </p:sp>
    </p:spTree>
    <p:extLst>
      <p:ext uri="{BB962C8B-B14F-4D97-AF65-F5344CB8AC3E}">
        <p14:creationId xmlns:p14="http://schemas.microsoft.com/office/powerpoint/2010/main" val="320410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Chapter 3 — Arithmetic for Computers — </a:t>
            </a:r>
            <a:fld id="{CFCDFF25-7EFB-4AEA-BBCA-3928414FD5C3}" type="slidenum">
              <a:rPr lang="en-AU"/>
              <a:pPr/>
              <a:t>7</a:t>
            </a:fld>
            <a:endParaRPr lang="en-AU"/>
          </a:p>
        </p:txBody>
      </p:sp>
      <p:sp>
        <p:nvSpPr>
          <p:cNvPr id="27136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Faster Multiplier</a:t>
            </a:r>
            <a:endParaRPr lang="en-AU"/>
          </a:p>
        </p:txBody>
      </p:sp>
      <p:sp>
        <p:nvSpPr>
          <p:cNvPr id="27136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12047" y="1125538"/>
            <a:ext cx="11024962" cy="1223962"/>
          </a:xfrm>
        </p:spPr>
        <p:txBody>
          <a:bodyPr/>
          <a:lstStyle/>
          <a:p>
            <a:r>
              <a:rPr lang="en-US"/>
              <a:t>Uses multiple adders</a:t>
            </a:r>
          </a:p>
          <a:p>
            <a:pPr lvl="1"/>
            <a:r>
              <a:rPr lang="en-US"/>
              <a:t>Cost/performance tradeoff</a:t>
            </a:r>
          </a:p>
        </p:txBody>
      </p:sp>
      <p:pic>
        <p:nvPicPr>
          <p:cNvPr id="271365" name="Picture 5" descr="f03-08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854" y="2420938"/>
            <a:ext cx="9124690" cy="265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1368" name="Rectangle 8"/>
          <p:cNvSpPr>
            <a:spLocks noChangeArrowheads="1"/>
          </p:cNvSpPr>
          <p:nvPr/>
        </p:nvSpPr>
        <p:spPr bwMode="auto">
          <a:xfrm>
            <a:off x="912047" y="5157789"/>
            <a:ext cx="11024962" cy="108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en-US" sz="3200"/>
              <a:t>Can be pipelined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lang="en-US" sz="2800"/>
              <a:t>Several multiplication performed in parallel</a:t>
            </a:r>
          </a:p>
        </p:txBody>
      </p:sp>
    </p:spTree>
    <p:extLst>
      <p:ext uri="{BB962C8B-B14F-4D97-AF65-F5344CB8AC3E}">
        <p14:creationId xmlns:p14="http://schemas.microsoft.com/office/powerpoint/2010/main" val="338438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Chapter 3 — Arithmetic for Computers — </a:t>
            </a:r>
            <a:fld id="{39D94F89-45DB-4E63-9936-527BB1EA9762}" type="slidenum">
              <a:rPr lang="en-AU"/>
              <a:pPr/>
              <a:t>8</a:t>
            </a:fld>
            <a:endParaRPr lang="en-AU"/>
          </a:p>
        </p:txBody>
      </p:sp>
      <p:sp>
        <p:nvSpPr>
          <p:cNvPr id="273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MIPS Multiplication</a:t>
            </a:r>
            <a:endParaRPr lang="en-AU"/>
          </a:p>
        </p:txBody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/>
              <a:t>Two 32-bit registers for product</a:t>
            </a:r>
          </a:p>
          <a:p>
            <a:pPr lvl="1"/>
            <a:r>
              <a:rPr lang="en-US" sz="2400"/>
              <a:t>HI: most-significant 32 bits</a:t>
            </a:r>
          </a:p>
          <a:p>
            <a:pPr lvl="1"/>
            <a:r>
              <a:rPr lang="en-US" sz="2400"/>
              <a:t>LO: least-significant 32-bits</a:t>
            </a:r>
          </a:p>
          <a:p>
            <a:r>
              <a:rPr lang="en-US" sz="2800"/>
              <a:t>Instructions</a:t>
            </a:r>
          </a:p>
          <a:p>
            <a:pPr lvl="1"/>
            <a:r>
              <a:rPr lang="en-US" sz="2400">
                <a:latin typeface="Lucida Console" pitchFamily="49" charset="0"/>
              </a:rPr>
              <a:t>mult rs, rt  /  multu rs, rt</a:t>
            </a:r>
          </a:p>
          <a:p>
            <a:pPr lvl="2"/>
            <a:r>
              <a:rPr lang="en-US" sz="2000"/>
              <a:t>64-bit product in HI/LO</a:t>
            </a:r>
          </a:p>
          <a:p>
            <a:pPr lvl="1"/>
            <a:r>
              <a:rPr lang="en-US" sz="2400">
                <a:latin typeface="Lucida Console" pitchFamily="49" charset="0"/>
              </a:rPr>
              <a:t>mfhi rd  /  mflo rd</a:t>
            </a:r>
          </a:p>
          <a:p>
            <a:pPr lvl="2"/>
            <a:r>
              <a:rPr lang="en-US" sz="2000"/>
              <a:t>Move from HI/LO to rd</a:t>
            </a:r>
          </a:p>
          <a:p>
            <a:pPr lvl="2"/>
            <a:r>
              <a:rPr lang="en-US" sz="2000"/>
              <a:t>Can test HI value to see if product overflows 32 bits</a:t>
            </a:r>
            <a:endParaRPr lang="en-AU" sz="2000"/>
          </a:p>
          <a:p>
            <a:pPr lvl="1"/>
            <a:r>
              <a:rPr lang="en-US" sz="2400">
                <a:latin typeface="Lucida Console" pitchFamily="49" charset="0"/>
              </a:rPr>
              <a:t>mul rd, rs, rt</a:t>
            </a:r>
          </a:p>
          <a:p>
            <a:pPr lvl="2"/>
            <a:r>
              <a:rPr lang="en-US" sz="2000"/>
              <a:t>Least-significant 32 bits of product –&gt; rd</a:t>
            </a:r>
          </a:p>
        </p:txBody>
      </p:sp>
    </p:spTree>
    <p:extLst>
      <p:ext uri="{BB962C8B-B14F-4D97-AF65-F5344CB8AC3E}">
        <p14:creationId xmlns:p14="http://schemas.microsoft.com/office/powerpoint/2010/main" val="189576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Chapter 3 — Arithmetic for Computers — </a:t>
            </a:r>
            <a:fld id="{D2ED4610-70EA-4A53-A543-CCF2B88B8258}" type="slidenum">
              <a:rPr lang="en-AU"/>
              <a:pPr/>
              <a:t>9</a:t>
            </a:fld>
            <a:endParaRPr lang="en-AU"/>
          </a:p>
        </p:txBody>
      </p:sp>
      <p:sp>
        <p:nvSpPr>
          <p:cNvPr id="275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Division</a:t>
            </a:r>
            <a:endParaRPr lang="en-AU"/>
          </a:p>
        </p:txBody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4614" y="1125538"/>
            <a:ext cx="6932394" cy="51117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/>
              <a:t>Check for 0 divisor</a:t>
            </a:r>
            <a:endParaRPr lang="en-AU" sz="2400"/>
          </a:p>
          <a:p>
            <a:pPr>
              <a:lnSpc>
                <a:spcPct val="90000"/>
              </a:lnSpc>
            </a:pPr>
            <a:r>
              <a:rPr lang="en-US" sz="2400"/>
              <a:t>Long division approach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If divisor ≤ dividend bits</a:t>
            </a:r>
          </a:p>
          <a:p>
            <a:pPr lvl="2">
              <a:lnSpc>
                <a:spcPct val="90000"/>
              </a:lnSpc>
            </a:pPr>
            <a:r>
              <a:rPr lang="en-US" sz="1800"/>
              <a:t>1 bit in quotient, subtract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Otherwise</a:t>
            </a:r>
          </a:p>
          <a:p>
            <a:pPr lvl="2">
              <a:lnSpc>
                <a:spcPct val="90000"/>
              </a:lnSpc>
            </a:pPr>
            <a:r>
              <a:rPr lang="en-US" sz="1800"/>
              <a:t>0 bit in quotient, bring down next dividend bit</a:t>
            </a:r>
          </a:p>
          <a:p>
            <a:pPr>
              <a:lnSpc>
                <a:spcPct val="90000"/>
              </a:lnSpc>
            </a:pPr>
            <a:r>
              <a:rPr lang="en-US" sz="2400"/>
              <a:t>Restoring division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Do the subtract, and if remainder goes &lt; 0, add divisor back</a:t>
            </a:r>
          </a:p>
          <a:p>
            <a:pPr>
              <a:lnSpc>
                <a:spcPct val="90000"/>
              </a:lnSpc>
            </a:pPr>
            <a:r>
              <a:rPr lang="en-US" sz="2400"/>
              <a:t>Signed division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Divide using absolute values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Adjust sign of quotient and remainder as required</a:t>
            </a:r>
          </a:p>
        </p:txBody>
      </p:sp>
      <p:sp>
        <p:nvSpPr>
          <p:cNvPr id="275460" name="Text Box 4"/>
          <p:cNvSpPr txBox="1">
            <a:spLocks noChangeArrowheads="1"/>
          </p:cNvSpPr>
          <p:nvPr/>
        </p:nvSpPr>
        <p:spPr bwMode="auto">
          <a:xfrm>
            <a:off x="2122465" y="2565401"/>
            <a:ext cx="2185214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Lucida Console" pitchFamily="49" charset="0"/>
              </a:rPr>
              <a:t>        1001</a:t>
            </a:r>
          </a:p>
          <a:p>
            <a:r>
              <a:rPr lang="en-US" sz="2000" dirty="0">
                <a:latin typeface="Lucida Console" pitchFamily="49" charset="0"/>
              </a:rPr>
              <a:t>1000 </a:t>
            </a:r>
            <a:r>
              <a:rPr lang="en-US" sz="2000" dirty="0" smtClean="0">
                <a:latin typeface="Lucida Console" pitchFamily="49" charset="0"/>
              </a:rPr>
              <a:t> 1001010</a:t>
            </a:r>
            <a:endParaRPr lang="en-US" sz="2000" dirty="0">
              <a:latin typeface="Lucida Console" pitchFamily="49" charset="0"/>
            </a:endParaRPr>
          </a:p>
          <a:p>
            <a:r>
              <a:rPr lang="en-US" sz="2000" dirty="0">
                <a:latin typeface="Lucida Console" pitchFamily="49" charset="0"/>
              </a:rPr>
              <a:t>    -1000</a:t>
            </a:r>
          </a:p>
          <a:p>
            <a:r>
              <a:rPr lang="en-US" sz="2000" dirty="0">
                <a:latin typeface="Lucida Console" pitchFamily="49" charset="0"/>
              </a:rPr>
              <a:t>        10</a:t>
            </a:r>
          </a:p>
          <a:p>
            <a:r>
              <a:rPr lang="en-US" sz="2000" dirty="0">
                <a:latin typeface="Lucida Console" pitchFamily="49" charset="0"/>
              </a:rPr>
              <a:t>        101 </a:t>
            </a:r>
          </a:p>
          <a:p>
            <a:r>
              <a:rPr lang="en-US" sz="2000" dirty="0">
                <a:latin typeface="Lucida Console" pitchFamily="49" charset="0"/>
              </a:rPr>
              <a:t>        1010</a:t>
            </a:r>
          </a:p>
          <a:p>
            <a:r>
              <a:rPr lang="en-US" sz="2000" dirty="0">
                <a:latin typeface="Lucida Console" pitchFamily="49" charset="0"/>
              </a:rPr>
              <a:t>       -1000</a:t>
            </a:r>
          </a:p>
          <a:p>
            <a:r>
              <a:rPr lang="en-US" sz="2000" dirty="0">
                <a:latin typeface="Lucida Console" pitchFamily="49" charset="0"/>
              </a:rPr>
              <a:t>          10</a:t>
            </a:r>
            <a:endParaRPr lang="en-AU" sz="2000" dirty="0">
              <a:latin typeface="Lucida Console" pitchFamily="49" charset="0"/>
            </a:endParaRPr>
          </a:p>
        </p:txBody>
      </p:sp>
      <p:sp>
        <p:nvSpPr>
          <p:cNvPr id="275461" name="Line 5"/>
          <p:cNvSpPr>
            <a:spLocks noChangeShapeType="1"/>
          </p:cNvSpPr>
          <p:nvPr/>
        </p:nvSpPr>
        <p:spPr bwMode="auto">
          <a:xfrm flipH="1">
            <a:off x="2974200" y="2924175"/>
            <a:ext cx="163152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5462" name="Line 6"/>
          <p:cNvSpPr>
            <a:spLocks noChangeShapeType="1"/>
          </p:cNvSpPr>
          <p:nvPr/>
        </p:nvSpPr>
        <p:spPr bwMode="auto">
          <a:xfrm flipH="1">
            <a:off x="3214380" y="3500438"/>
            <a:ext cx="863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5463" name="Text Box 7"/>
          <p:cNvSpPr txBox="1">
            <a:spLocks noChangeArrowheads="1"/>
          </p:cNvSpPr>
          <p:nvPr/>
        </p:nvSpPr>
        <p:spPr bwMode="auto">
          <a:xfrm>
            <a:off x="1102497" y="5376863"/>
            <a:ext cx="271099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i="1"/>
              <a:t>n</a:t>
            </a:r>
            <a:r>
              <a:rPr lang="en-US"/>
              <a:t>-bit operands yield </a:t>
            </a:r>
            <a:r>
              <a:rPr lang="en-US" i="1"/>
              <a:t>n</a:t>
            </a:r>
            <a:r>
              <a:rPr lang="en-US"/>
              <a:t>-bit</a:t>
            </a:r>
            <a:br>
              <a:rPr lang="en-US"/>
            </a:br>
            <a:r>
              <a:rPr lang="en-US"/>
              <a:t>quotient and remainder</a:t>
            </a:r>
            <a:endParaRPr lang="en-AU"/>
          </a:p>
        </p:txBody>
      </p:sp>
      <p:sp>
        <p:nvSpPr>
          <p:cNvPr id="275464" name="AutoShape 8"/>
          <p:cNvSpPr>
            <a:spLocks/>
          </p:cNvSpPr>
          <p:nvPr/>
        </p:nvSpPr>
        <p:spPr bwMode="auto">
          <a:xfrm>
            <a:off x="912046" y="1844675"/>
            <a:ext cx="1919316" cy="330200"/>
          </a:xfrm>
          <a:prstGeom prst="borderCallout1">
            <a:avLst>
              <a:gd name="adj1" fmla="val 34616"/>
              <a:gd name="adj2" fmla="val 105292"/>
              <a:gd name="adj3" fmla="val 237019"/>
              <a:gd name="adj4" fmla="val 15424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600"/>
              <a:t>quotient</a:t>
            </a:r>
            <a:endParaRPr lang="en-AU" sz="1600"/>
          </a:p>
        </p:txBody>
      </p:sp>
      <p:sp>
        <p:nvSpPr>
          <p:cNvPr id="275465" name="AutoShape 9"/>
          <p:cNvSpPr>
            <a:spLocks/>
          </p:cNvSpPr>
          <p:nvPr/>
        </p:nvSpPr>
        <p:spPr bwMode="auto">
          <a:xfrm>
            <a:off x="912046" y="2276475"/>
            <a:ext cx="1919316" cy="330200"/>
          </a:xfrm>
          <a:prstGeom prst="borderCallout1">
            <a:avLst>
              <a:gd name="adj1" fmla="val 34616"/>
              <a:gd name="adj2" fmla="val 105292"/>
              <a:gd name="adj3" fmla="val 178366"/>
              <a:gd name="adj4" fmla="val 13087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600"/>
              <a:t>dividend</a:t>
            </a:r>
            <a:endParaRPr lang="en-AU" sz="1600"/>
          </a:p>
        </p:txBody>
      </p:sp>
      <p:sp>
        <p:nvSpPr>
          <p:cNvPr id="275466" name="AutoShape 10"/>
          <p:cNvSpPr>
            <a:spLocks/>
          </p:cNvSpPr>
          <p:nvPr/>
        </p:nvSpPr>
        <p:spPr bwMode="auto">
          <a:xfrm>
            <a:off x="1390289" y="4797425"/>
            <a:ext cx="1534183" cy="330200"/>
          </a:xfrm>
          <a:prstGeom prst="borderCallout1">
            <a:avLst>
              <a:gd name="adj1" fmla="val 34616"/>
              <a:gd name="adj2" fmla="val 106620"/>
              <a:gd name="adj3" fmla="val 33171"/>
              <a:gd name="adj4" fmla="val 18069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600"/>
              <a:t>remainder</a:t>
            </a:r>
            <a:endParaRPr lang="en-AU" sz="1600"/>
          </a:p>
        </p:txBody>
      </p:sp>
      <p:sp>
        <p:nvSpPr>
          <p:cNvPr id="275467" name="Line 11"/>
          <p:cNvSpPr>
            <a:spLocks noChangeShapeType="1"/>
          </p:cNvSpPr>
          <p:nvPr/>
        </p:nvSpPr>
        <p:spPr bwMode="auto">
          <a:xfrm flipH="1">
            <a:off x="3789963" y="4724400"/>
            <a:ext cx="863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5468" name="Arc 12"/>
          <p:cNvSpPr>
            <a:spLocks/>
          </p:cNvSpPr>
          <p:nvPr/>
        </p:nvSpPr>
        <p:spPr bwMode="auto">
          <a:xfrm>
            <a:off x="2924472" y="2924176"/>
            <a:ext cx="97341" cy="144463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5469" name="Arc 13"/>
          <p:cNvSpPr>
            <a:spLocks/>
          </p:cNvSpPr>
          <p:nvPr/>
        </p:nvSpPr>
        <p:spPr bwMode="auto">
          <a:xfrm flipV="1">
            <a:off x="2925182" y="3068638"/>
            <a:ext cx="97341" cy="14446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5470" name="AutoShape 14"/>
          <p:cNvSpPr>
            <a:spLocks/>
          </p:cNvSpPr>
          <p:nvPr/>
        </p:nvSpPr>
        <p:spPr bwMode="auto">
          <a:xfrm>
            <a:off x="334346" y="3357563"/>
            <a:ext cx="1438959" cy="330200"/>
          </a:xfrm>
          <a:prstGeom prst="borderCallout1">
            <a:avLst>
              <a:gd name="adj1" fmla="val 34616"/>
              <a:gd name="adj2" fmla="val 107060"/>
              <a:gd name="adj3" fmla="val -48556"/>
              <a:gd name="adj4" fmla="val 13191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600"/>
              <a:t>divisor</a:t>
            </a:r>
            <a:endParaRPr lang="en-AU" sz="1600"/>
          </a:p>
        </p:txBody>
      </p:sp>
    </p:spTree>
    <p:extLst>
      <p:ext uri="{BB962C8B-B14F-4D97-AF65-F5344CB8AC3E}">
        <p14:creationId xmlns:p14="http://schemas.microsoft.com/office/powerpoint/2010/main" val="241246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neshTemplate">
  <a:themeElements>
    <a:clrScheme name="Custom 1">
      <a:dk1>
        <a:sysClr val="windowText" lastClr="000000"/>
      </a:dk1>
      <a:lt1>
        <a:sysClr val="window" lastClr="FFFFFF"/>
      </a:lt1>
      <a:dk2>
        <a:srgbClr val="0E8E26"/>
      </a:dk2>
      <a:lt2>
        <a:srgbClr val="EEECE1"/>
      </a:lt2>
      <a:accent1>
        <a:srgbClr val="09C77A"/>
      </a:accent1>
      <a:accent2>
        <a:srgbClr val="C0504D"/>
      </a:accent2>
      <a:accent3>
        <a:srgbClr val="0DBBBB"/>
      </a:accent3>
      <a:accent4>
        <a:srgbClr val="8064A2"/>
      </a:accent4>
      <a:accent5>
        <a:srgbClr val="4BACC6"/>
      </a:accent5>
      <a:accent6>
        <a:srgbClr val="F79646"/>
      </a:accent6>
      <a:hlink>
        <a:srgbClr val="5F0060"/>
      </a:hlink>
      <a:folHlink>
        <a:srgbClr val="0DBBB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GaneshTemplate</Template>
  <TotalTime>23460</TotalTime>
  <Words>1241</Words>
  <Application>Microsoft Office PowerPoint</Application>
  <PresentationFormat>Custom</PresentationFormat>
  <Paragraphs>358</Paragraphs>
  <Slides>28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Arial</vt:lpstr>
      <vt:lpstr>Arial Narrow</vt:lpstr>
      <vt:lpstr>Calibri</vt:lpstr>
      <vt:lpstr>DejaVu Sans</vt:lpstr>
      <vt:lpstr>FranklinGothic-Heavy</vt:lpstr>
      <vt:lpstr>Lucida Console</vt:lpstr>
      <vt:lpstr>Symbol</vt:lpstr>
      <vt:lpstr>Tahoma</vt:lpstr>
      <vt:lpstr>Times New Roman</vt:lpstr>
      <vt:lpstr>Wingdings</vt:lpstr>
      <vt:lpstr>GaneshTemplate</vt:lpstr>
      <vt:lpstr>Equation</vt:lpstr>
      <vt:lpstr>15CSE301  Computer Organization and Architecture</vt:lpstr>
      <vt:lpstr>Integer Addition</vt:lpstr>
      <vt:lpstr>Integer Subtraction</vt:lpstr>
      <vt:lpstr>Multiplication</vt:lpstr>
      <vt:lpstr>Multiplication Hardware</vt:lpstr>
      <vt:lpstr>Optimized Multiplier</vt:lpstr>
      <vt:lpstr>Faster Multiplier</vt:lpstr>
      <vt:lpstr>MIPS Multiplication</vt:lpstr>
      <vt:lpstr>Division</vt:lpstr>
      <vt:lpstr>Division Hardware</vt:lpstr>
      <vt:lpstr>Optimized Divider</vt:lpstr>
      <vt:lpstr>Faster Division</vt:lpstr>
      <vt:lpstr>MIPS Division</vt:lpstr>
      <vt:lpstr>Floating Point</vt:lpstr>
      <vt:lpstr>Floating Point Standard</vt:lpstr>
      <vt:lpstr>IEEE Floating-Point Format</vt:lpstr>
      <vt:lpstr>Single-Precision Range</vt:lpstr>
      <vt:lpstr>Double-Precision Range</vt:lpstr>
      <vt:lpstr>PowerPoint Presentation</vt:lpstr>
      <vt:lpstr>Floating-Point Precision</vt:lpstr>
      <vt:lpstr>Show the IEEE 754 binary representation of the number 0.75ten in single and double precision</vt:lpstr>
      <vt:lpstr> Another example</vt:lpstr>
      <vt:lpstr> Another example</vt:lpstr>
      <vt:lpstr> Another example</vt:lpstr>
      <vt:lpstr> Yet another example</vt:lpstr>
      <vt:lpstr>Floating-Point Example</vt:lpstr>
      <vt:lpstr>PowerPoint Presentation</vt:lpstr>
      <vt:lpstr>T2 Answer Key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15CSE337  Cloud Computing and Services</dc:title>
  <dc:creator>Dr. Ganesh Neelakanta Iyer</dc:creator>
  <cp:lastModifiedBy>Ganesh Iyer</cp:lastModifiedBy>
  <cp:revision>321</cp:revision>
  <dcterms:created xsi:type="dcterms:W3CDTF">2018-06-04T08:25:54Z</dcterms:created>
  <dcterms:modified xsi:type="dcterms:W3CDTF">2019-09-20T08:07:12Z</dcterms:modified>
</cp:coreProperties>
</file>